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7" r:id="rId1"/>
    <p:sldMasterId id="2147483664" r:id="rId2"/>
  </p:sldMasterIdLst>
  <p:notesMasterIdLst>
    <p:notesMasterId r:id="rId9"/>
  </p:notesMasterIdLst>
  <p:handoutMasterIdLst>
    <p:handoutMasterId r:id="rId10"/>
  </p:handoutMasterIdLst>
  <p:sldIdLst>
    <p:sldId id="524" r:id="rId3"/>
    <p:sldId id="526" r:id="rId4"/>
    <p:sldId id="527" r:id="rId5"/>
    <p:sldId id="529" r:id="rId6"/>
    <p:sldId id="528" r:id="rId7"/>
    <p:sldId id="525" r:id="rId8"/>
  </p:sldIdLst>
  <p:sldSz cx="12801600" cy="9601200" type="A3"/>
  <p:notesSz cx="7099300" cy="10234613"/>
  <p:defaultTextStyle>
    <a:defPPr>
      <a:defRPr lang="en-US"/>
    </a:defPPr>
    <a:lvl1pPr marL="0" algn="l" defTabSz="1222004" rtl="0" eaLnBrk="1" latinLnBrk="0" hangingPunct="1">
      <a:defRPr sz="2400" kern="1200">
        <a:solidFill>
          <a:schemeClr val="tx1"/>
        </a:solidFill>
        <a:latin typeface="+mn-lt"/>
        <a:ea typeface="+mn-ea"/>
        <a:cs typeface="+mn-cs"/>
      </a:defRPr>
    </a:lvl1pPr>
    <a:lvl2pPr marL="611002" algn="l" defTabSz="1222004" rtl="0" eaLnBrk="1" latinLnBrk="0" hangingPunct="1">
      <a:defRPr sz="2400" kern="1200">
        <a:solidFill>
          <a:schemeClr val="tx1"/>
        </a:solidFill>
        <a:latin typeface="+mn-lt"/>
        <a:ea typeface="+mn-ea"/>
        <a:cs typeface="+mn-cs"/>
      </a:defRPr>
    </a:lvl2pPr>
    <a:lvl3pPr marL="1222004" algn="l" defTabSz="1222004" rtl="0" eaLnBrk="1" latinLnBrk="0" hangingPunct="1">
      <a:defRPr sz="2400" kern="1200">
        <a:solidFill>
          <a:schemeClr val="tx1"/>
        </a:solidFill>
        <a:latin typeface="+mn-lt"/>
        <a:ea typeface="+mn-ea"/>
        <a:cs typeface="+mn-cs"/>
      </a:defRPr>
    </a:lvl3pPr>
    <a:lvl4pPr marL="1833006" algn="l" defTabSz="1222004" rtl="0" eaLnBrk="1" latinLnBrk="0" hangingPunct="1">
      <a:defRPr sz="2400" kern="1200">
        <a:solidFill>
          <a:schemeClr val="tx1"/>
        </a:solidFill>
        <a:latin typeface="+mn-lt"/>
        <a:ea typeface="+mn-ea"/>
        <a:cs typeface="+mn-cs"/>
      </a:defRPr>
    </a:lvl4pPr>
    <a:lvl5pPr marL="2444008" algn="l" defTabSz="1222004" rtl="0" eaLnBrk="1" latinLnBrk="0" hangingPunct="1">
      <a:defRPr sz="2400" kern="1200">
        <a:solidFill>
          <a:schemeClr val="tx1"/>
        </a:solidFill>
        <a:latin typeface="+mn-lt"/>
        <a:ea typeface="+mn-ea"/>
        <a:cs typeface="+mn-cs"/>
      </a:defRPr>
    </a:lvl5pPr>
    <a:lvl6pPr marL="3055010" algn="l" defTabSz="1222004" rtl="0" eaLnBrk="1" latinLnBrk="0" hangingPunct="1">
      <a:defRPr sz="2400" kern="1200">
        <a:solidFill>
          <a:schemeClr val="tx1"/>
        </a:solidFill>
        <a:latin typeface="+mn-lt"/>
        <a:ea typeface="+mn-ea"/>
        <a:cs typeface="+mn-cs"/>
      </a:defRPr>
    </a:lvl6pPr>
    <a:lvl7pPr marL="3666012" algn="l" defTabSz="1222004" rtl="0" eaLnBrk="1" latinLnBrk="0" hangingPunct="1">
      <a:defRPr sz="2400" kern="1200">
        <a:solidFill>
          <a:schemeClr val="tx1"/>
        </a:solidFill>
        <a:latin typeface="+mn-lt"/>
        <a:ea typeface="+mn-ea"/>
        <a:cs typeface="+mn-cs"/>
      </a:defRPr>
    </a:lvl7pPr>
    <a:lvl8pPr marL="4277015" algn="l" defTabSz="1222004" rtl="0" eaLnBrk="1" latinLnBrk="0" hangingPunct="1">
      <a:defRPr sz="2400" kern="1200">
        <a:solidFill>
          <a:schemeClr val="tx1"/>
        </a:solidFill>
        <a:latin typeface="+mn-lt"/>
        <a:ea typeface="+mn-ea"/>
        <a:cs typeface="+mn-cs"/>
      </a:defRPr>
    </a:lvl8pPr>
    <a:lvl9pPr marL="4888017" algn="l" defTabSz="122200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9" userDrawn="1">
          <p15:clr>
            <a:srgbClr val="A4A3A4"/>
          </p15:clr>
        </p15:guide>
        <p15:guide id="2" pos="7706" userDrawn="1">
          <p15:clr>
            <a:srgbClr val="A4A3A4"/>
          </p15:clr>
        </p15:guide>
        <p15:guide id="3" pos="4032" userDrawn="1">
          <p15:clr>
            <a:srgbClr val="A4A3A4"/>
          </p15:clr>
        </p15:guide>
        <p15:guide id="4" orient="horz" pos="6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1010"/>
    <a:srgbClr val="A40000"/>
    <a:srgbClr val="000000"/>
    <a:srgbClr val="FDE69D"/>
    <a:srgbClr val="E26C42"/>
    <a:srgbClr val="F48242"/>
    <a:srgbClr val="F68423"/>
    <a:srgbClr val="F26E23"/>
    <a:srgbClr val="F89422"/>
    <a:srgbClr val="F073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3" autoAdjust="0"/>
    <p:restoredTop sz="94436" autoAdjust="0"/>
  </p:normalViewPr>
  <p:slideViewPr>
    <p:cSldViewPr>
      <p:cViewPr varScale="1">
        <p:scale>
          <a:sx n="50" d="100"/>
          <a:sy n="50" d="100"/>
        </p:scale>
        <p:origin x="1614" y="66"/>
      </p:cViewPr>
      <p:guideLst>
        <p:guide orient="horz" pos="2979"/>
        <p:guide pos="7706"/>
        <p:guide pos="4032"/>
        <p:guide orient="horz" pos="665"/>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0" d="100"/>
          <a:sy n="50" d="100"/>
        </p:scale>
        <p:origin x="2910"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6.png"/><Relationship Id="rId7" Type="http://schemas.openxmlformats.org/officeDocument/2006/relationships/image" Target="../media/image18.png"/><Relationship Id="rId2" Type="http://schemas.microsoft.com/office/2007/relationships/hdphoto" Target="../media/hdphoto5.wdp"/><Relationship Id="rId1" Type="http://schemas.openxmlformats.org/officeDocument/2006/relationships/image" Target="../media/image15.png"/><Relationship Id="rId6" Type="http://schemas.microsoft.com/office/2007/relationships/hdphoto" Target="../media/hdphoto7.wdp"/><Relationship Id="rId5" Type="http://schemas.openxmlformats.org/officeDocument/2006/relationships/image" Target="../media/image17.png"/><Relationship Id="rId4" Type="http://schemas.microsoft.com/office/2007/relationships/hdphoto" Target="../media/hdphoto6.wdp"/></Relationships>
</file>

<file path=ppt/diagrams/_rels/drawing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6.png"/><Relationship Id="rId7" Type="http://schemas.openxmlformats.org/officeDocument/2006/relationships/image" Target="../media/image18.png"/><Relationship Id="rId2" Type="http://schemas.microsoft.com/office/2007/relationships/hdphoto" Target="../media/hdphoto5.wdp"/><Relationship Id="rId1" Type="http://schemas.openxmlformats.org/officeDocument/2006/relationships/image" Target="../media/image15.png"/><Relationship Id="rId6" Type="http://schemas.microsoft.com/office/2007/relationships/hdphoto" Target="../media/hdphoto7.wdp"/><Relationship Id="rId5" Type="http://schemas.openxmlformats.org/officeDocument/2006/relationships/image" Target="../media/image17.png"/><Relationship Id="rId4" Type="http://schemas.microsoft.com/office/2007/relationships/hdphoto" Target="../media/hdphoto6.wdp"/></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F804A-FDB5-4B0A-8727-1E5D0C8B4E68}" type="doc">
      <dgm:prSet loTypeId="urn:microsoft.com/office/officeart/2005/8/layout/hProcess9" loCatId="process" qsTypeId="urn:microsoft.com/office/officeart/2005/8/quickstyle/simple5" qsCatId="simple" csTypeId="urn:microsoft.com/office/officeart/2005/8/colors/colorful1" csCatId="colorful" phldr="1"/>
      <dgm:spPr/>
      <dgm:t>
        <a:bodyPr/>
        <a:lstStyle/>
        <a:p>
          <a:endParaRPr lang="en-US"/>
        </a:p>
      </dgm:t>
    </dgm:pt>
    <dgm:pt modelId="{29AD4780-3B4B-42E6-BAC6-62ACFD55A5AE}">
      <dgm:prSet phldrT="[Text]" custT="1"/>
      <dgm:spPr/>
      <dgm:t>
        <a:bodyPr anchor="b"/>
        <a:lstStyle/>
        <a:p>
          <a:pPr algn="ctr"/>
          <a:r>
            <a:rPr lang="en-US" sz="1200" b="1" dirty="0"/>
            <a:t>ENGAGE </a:t>
          </a:r>
        </a:p>
        <a:p>
          <a:pPr algn="l"/>
          <a:r>
            <a:rPr lang="en-US" sz="1200" dirty="0"/>
            <a:t>Involve rural communities with corporates, young urban India, NGOs &amp; Govt.s</a:t>
          </a:r>
        </a:p>
      </dgm:t>
    </dgm:pt>
    <dgm:pt modelId="{A2ED9A4E-41EE-420A-AC26-C44CDE3F9BB1}" type="parTrans" cxnId="{CC2DD752-36D2-4EC8-B0E0-C382947A233B}">
      <dgm:prSet/>
      <dgm:spPr/>
      <dgm:t>
        <a:bodyPr/>
        <a:lstStyle/>
        <a:p>
          <a:endParaRPr lang="en-US" sz="1200">
            <a:solidFill>
              <a:schemeClr val="tx1"/>
            </a:solidFill>
          </a:endParaRPr>
        </a:p>
      </dgm:t>
    </dgm:pt>
    <dgm:pt modelId="{047F3747-C12B-4C27-8518-43E852C752B0}" type="sibTrans" cxnId="{CC2DD752-36D2-4EC8-B0E0-C382947A233B}">
      <dgm:prSet/>
      <dgm:spPr/>
      <dgm:t>
        <a:bodyPr/>
        <a:lstStyle/>
        <a:p>
          <a:endParaRPr lang="en-US" sz="1200">
            <a:solidFill>
              <a:schemeClr val="tx1"/>
            </a:solidFill>
          </a:endParaRPr>
        </a:p>
      </dgm:t>
    </dgm:pt>
    <dgm:pt modelId="{6CA7E0BA-FC69-4E3E-BF5E-7916CB491083}">
      <dgm:prSet phldrT="[Text]" custT="1"/>
      <dgm:spPr/>
      <dgm:t>
        <a:bodyPr anchor="b"/>
        <a:lstStyle/>
        <a:p>
          <a:pPr algn="ctr"/>
          <a:r>
            <a:rPr lang="en-US" sz="1200" b="1" dirty="0"/>
            <a:t>EMPOWER</a:t>
          </a:r>
        </a:p>
        <a:p>
          <a:pPr algn="l"/>
          <a:r>
            <a:rPr lang="en-US" sz="1200" dirty="0"/>
            <a:t>Encourage communities to execute programs that transform their own lives</a:t>
          </a:r>
        </a:p>
      </dgm:t>
    </dgm:pt>
    <dgm:pt modelId="{07DE15C9-0CD6-4D4D-8707-A0CF47D2E17A}" type="parTrans" cxnId="{79393393-604F-4A32-80E5-A4C8D8A91A18}">
      <dgm:prSet/>
      <dgm:spPr/>
      <dgm:t>
        <a:bodyPr/>
        <a:lstStyle/>
        <a:p>
          <a:endParaRPr lang="en-US" sz="1200">
            <a:solidFill>
              <a:schemeClr val="tx1"/>
            </a:solidFill>
          </a:endParaRPr>
        </a:p>
      </dgm:t>
    </dgm:pt>
    <dgm:pt modelId="{F387BFB0-AF19-44CC-86BE-5D4C5746329B}" type="sibTrans" cxnId="{79393393-604F-4A32-80E5-A4C8D8A91A18}">
      <dgm:prSet/>
      <dgm:spPr/>
      <dgm:t>
        <a:bodyPr/>
        <a:lstStyle/>
        <a:p>
          <a:endParaRPr lang="en-US" sz="1200">
            <a:solidFill>
              <a:schemeClr val="tx1"/>
            </a:solidFill>
          </a:endParaRPr>
        </a:p>
      </dgm:t>
    </dgm:pt>
    <dgm:pt modelId="{9A1AAD6B-170A-4393-AA31-A4D66C5E2F4B}">
      <dgm:prSet phldrT="[Text]" custT="1"/>
      <dgm:spPr/>
      <dgm:t>
        <a:bodyPr anchor="b"/>
        <a:lstStyle/>
        <a:p>
          <a:pPr algn="ctr">
            <a:lnSpc>
              <a:spcPct val="90000"/>
            </a:lnSpc>
          </a:pPr>
          <a:r>
            <a:rPr lang="en-IN" sz="1200" b="1" dirty="0"/>
            <a:t>EXECUTE</a:t>
          </a:r>
        </a:p>
        <a:p>
          <a:pPr algn="l">
            <a:lnSpc>
              <a:spcPct val="90000"/>
            </a:lnSpc>
          </a:pPr>
          <a:r>
            <a:rPr lang="en-US" sz="1200" b="0" dirty="0"/>
            <a:t>Implement at grass-roots with on ground full-time staff &amp; expert partners</a:t>
          </a:r>
        </a:p>
      </dgm:t>
    </dgm:pt>
    <dgm:pt modelId="{4F00ADE1-E9D6-46CA-A7E4-3A87FA07B9E5}" type="parTrans" cxnId="{7F3FB8B2-79E1-4275-8858-33EA7D66031B}">
      <dgm:prSet/>
      <dgm:spPr/>
      <dgm:t>
        <a:bodyPr/>
        <a:lstStyle/>
        <a:p>
          <a:endParaRPr lang="en-US" sz="1200">
            <a:solidFill>
              <a:schemeClr val="tx1"/>
            </a:solidFill>
          </a:endParaRPr>
        </a:p>
      </dgm:t>
    </dgm:pt>
    <dgm:pt modelId="{9598971C-C57E-4902-A258-6467ACB207F8}" type="sibTrans" cxnId="{7F3FB8B2-79E1-4275-8858-33EA7D66031B}">
      <dgm:prSet/>
      <dgm:spPr/>
      <dgm:t>
        <a:bodyPr/>
        <a:lstStyle/>
        <a:p>
          <a:endParaRPr lang="en-US" sz="1200">
            <a:solidFill>
              <a:schemeClr val="tx1"/>
            </a:solidFill>
          </a:endParaRPr>
        </a:p>
      </dgm:t>
    </dgm:pt>
    <dgm:pt modelId="{D57325C3-6D80-40F7-8CA9-3142E190DA69}">
      <dgm:prSet phldrT="[Text]" custT="1"/>
      <dgm:spPr/>
      <dgm:t>
        <a:bodyPr/>
        <a:lstStyle/>
        <a:p>
          <a:pPr algn="ctr"/>
          <a:r>
            <a:rPr lang="en-IN" sz="1200" b="1" dirty="0"/>
            <a:t>EXIT</a:t>
          </a:r>
        </a:p>
        <a:p>
          <a:pPr algn="l"/>
          <a:r>
            <a:rPr lang="en-US" sz="1200" dirty="0"/>
            <a:t>Enable communities to serve as role models &amp; change agents for India</a:t>
          </a:r>
          <a:endParaRPr lang="en-US" sz="1200" b="0" dirty="0"/>
        </a:p>
      </dgm:t>
    </dgm:pt>
    <dgm:pt modelId="{9D39A0A6-9D0A-4902-A716-7E77E2FD5B0C}" type="parTrans" cxnId="{C7BEC07D-5203-441A-84DE-9D0A155A98CA}">
      <dgm:prSet/>
      <dgm:spPr/>
      <dgm:t>
        <a:bodyPr/>
        <a:lstStyle/>
        <a:p>
          <a:endParaRPr lang="en-US" sz="1200">
            <a:solidFill>
              <a:schemeClr val="tx1"/>
            </a:solidFill>
          </a:endParaRPr>
        </a:p>
      </dgm:t>
    </dgm:pt>
    <dgm:pt modelId="{2D7B3591-454F-4B83-A82F-306D80D27F02}" type="sibTrans" cxnId="{C7BEC07D-5203-441A-84DE-9D0A155A98CA}">
      <dgm:prSet/>
      <dgm:spPr/>
      <dgm:t>
        <a:bodyPr/>
        <a:lstStyle/>
        <a:p>
          <a:endParaRPr lang="en-US" sz="1200">
            <a:solidFill>
              <a:schemeClr val="tx1"/>
            </a:solidFill>
          </a:endParaRPr>
        </a:p>
      </dgm:t>
    </dgm:pt>
    <dgm:pt modelId="{60BCE47C-26DA-4B86-8141-E3FC860BBB1E}" type="pres">
      <dgm:prSet presAssocID="{EEEF804A-FDB5-4B0A-8727-1E5D0C8B4E68}" presName="CompostProcess" presStyleCnt="0">
        <dgm:presLayoutVars>
          <dgm:dir/>
          <dgm:resizeHandles val="exact"/>
        </dgm:presLayoutVars>
      </dgm:prSet>
      <dgm:spPr/>
      <dgm:t>
        <a:bodyPr/>
        <a:lstStyle/>
        <a:p>
          <a:endParaRPr lang="en-US"/>
        </a:p>
      </dgm:t>
    </dgm:pt>
    <dgm:pt modelId="{92B562AE-3C47-4266-8E61-9888E6FB7087}" type="pres">
      <dgm:prSet presAssocID="{EEEF804A-FDB5-4B0A-8727-1E5D0C8B4E68}" presName="arrow" presStyleLbl="bgShp" presStyleIdx="0" presStyleCnt="1" custScaleY="97661" custLinFactNeighborY="1848"/>
      <dgm:spPr>
        <a:solidFill>
          <a:schemeClr val="accent5">
            <a:lumMod val="60000"/>
            <a:lumOff val="40000"/>
          </a:schemeClr>
        </a:solidFill>
      </dgm:spPr>
    </dgm:pt>
    <dgm:pt modelId="{8437A185-703F-46CA-96EA-A18F836BB272}" type="pres">
      <dgm:prSet presAssocID="{EEEF804A-FDB5-4B0A-8727-1E5D0C8B4E68}" presName="linearProcess" presStyleCnt="0"/>
      <dgm:spPr/>
    </dgm:pt>
    <dgm:pt modelId="{75A1D3B5-2083-4919-9776-8B146C8FDCBE}" type="pres">
      <dgm:prSet presAssocID="{29AD4780-3B4B-42E6-BAC6-62ACFD55A5AE}" presName="textNode" presStyleLbl="node1" presStyleIdx="0" presStyleCnt="4" custScaleY="118401">
        <dgm:presLayoutVars>
          <dgm:bulletEnabled val="1"/>
        </dgm:presLayoutVars>
      </dgm:prSet>
      <dgm:spPr/>
      <dgm:t>
        <a:bodyPr/>
        <a:lstStyle/>
        <a:p>
          <a:endParaRPr lang="en-US"/>
        </a:p>
      </dgm:t>
    </dgm:pt>
    <dgm:pt modelId="{ADD24C44-ACD1-4689-93C1-2FCFFD4EF66B}" type="pres">
      <dgm:prSet presAssocID="{047F3747-C12B-4C27-8518-43E852C752B0}" presName="sibTrans" presStyleCnt="0"/>
      <dgm:spPr/>
    </dgm:pt>
    <dgm:pt modelId="{B97F3014-6C5E-4D58-B742-38DB6B053F7D}" type="pres">
      <dgm:prSet presAssocID="{6CA7E0BA-FC69-4E3E-BF5E-7916CB491083}" presName="textNode" presStyleLbl="node1" presStyleIdx="1" presStyleCnt="4" custScaleY="118401">
        <dgm:presLayoutVars>
          <dgm:bulletEnabled val="1"/>
        </dgm:presLayoutVars>
      </dgm:prSet>
      <dgm:spPr/>
      <dgm:t>
        <a:bodyPr/>
        <a:lstStyle/>
        <a:p>
          <a:endParaRPr lang="en-US"/>
        </a:p>
      </dgm:t>
    </dgm:pt>
    <dgm:pt modelId="{5038959D-F962-4BD3-9D63-3C1438B1F281}" type="pres">
      <dgm:prSet presAssocID="{F387BFB0-AF19-44CC-86BE-5D4C5746329B}" presName="sibTrans" presStyleCnt="0"/>
      <dgm:spPr/>
    </dgm:pt>
    <dgm:pt modelId="{F655AA66-0861-421A-A570-DF4DB083F901}" type="pres">
      <dgm:prSet presAssocID="{9A1AAD6B-170A-4393-AA31-A4D66C5E2F4B}" presName="textNode" presStyleLbl="node1" presStyleIdx="2" presStyleCnt="4" custScaleY="118401">
        <dgm:presLayoutVars>
          <dgm:bulletEnabled val="1"/>
        </dgm:presLayoutVars>
      </dgm:prSet>
      <dgm:spPr/>
      <dgm:t>
        <a:bodyPr/>
        <a:lstStyle/>
        <a:p>
          <a:endParaRPr lang="en-US"/>
        </a:p>
      </dgm:t>
    </dgm:pt>
    <dgm:pt modelId="{E9ED61D9-2207-47F6-B3A6-FDDE2CB8C518}" type="pres">
      <dgm:prSet presAssocID="{9598971C-C57E-4902-A258-6467ACB207F8}" presName="sibTrans" presStyleCnt="0"/>
      <dgm:spPr/>
    </dgm:pt>
    <dgm:pt modelId="{5440D24D-C8A9-48B9-8FBC-281D304C3D86}" type="pres">
      <dgm:prSet presAssocID="{D57325C3-6D80-40F7-8CA9-3142E190DA69}" presName="textNode" presStyleLbl="node1" presStyleIdx="3" presStyleCnt="4" custScaleY="118401">
        <dgm:presLayoutVars>
          <dgm:bulletEnabled val="1"/>
        </dgm:presLayoutVars>
      </dgm:prSet>
      <dgm:spPr/>
      <dgm:t>
        <a:bodyPr/>
        <a:lstStyle/>
        <a:p>
          <a:endParaRPr lang="en-US"/>
        </a:p>
      </dgm:t>
    </dgm:pt>
  </dgm:ptLst>
  <dgm:cxnLst>
    <dgm:cxn modelId="{6EF576B6-4713-4C89-9611-44AD06A18457}" type="presOf" srcId="{6CA7E0BA-FC69-4E3E-BF5E-7916CB491083}" destId="{B97F3014-6C5E-4D58-B742-38DB6B053F7D}" srcOrd="0" destOrd="0" presId="urn:microsoft.com/office/officeart/2005/8/layout/hProcess9"/>
    <dgm:cxn modelId="{CC2DD752-36D2-4EC8-B0E0-C382947A233B}" srcId="{EEEF804A-FDB5-4B0A-8727-1E5D0C8B4E68}" destId="{29AD4780-3B4B-42E6-BAC6-62ACFD55A5AE}" srcOrd="0" destOrd="0" parTransId="{A2ED9A4E-41EE-420A-AC26-C44CDE3F9BB1}" sibTransId="{047F3747-C12B-4C27-8518-43E852C752B0}"/>
    <dgm:cxn modelId="{F8A0FF3D-91D2-4AD9-95A1-68CBA6A891D7}" type="presOf" srcId="{EEEF804A-FDB5-4B0A-8727-1E5D0C8B4E68}" destId="{60BCE47C-26DA-4B86-8141-E3FC860BBB1E}" srcOrd="0" destOrd="0" presId="urn:microsoft.com/office/officeart/2005/8/layout/hProcess9"/>
    <dgm:cxn modelId="{ED132265-2E39-48AB-BF55-94BFB1FF301F}" type="presOf" srcId="{9A1AAD6B-170A-4393-AA31-A4D66C5E2F4B}" destId="{F655AA66-0861-421A-A570-DF4DB083F901}" srcOrd="0" destOrd="0" presId="urn:microsoft.com/office/officeart/2005/8/layout/hProcess9"/>
    <dgm:cxn modelId="{C7BEC07D-5203-441A-84DE-9D0A155A98CA}" srcId="{EEEF804A-FDB5-4B0A-8727-1E5D0C8B4E68}" destId="{D57325C3-6D80-40F7-8CA9-3142E190DA69}" srcOrd="3" destOrd="0" parTransId="{9D39A0A6-9D0A-4902-A716-7E77E2FD5B0C}" sibTransId="{2D7B3591-454F-4B83-A82F-306D80D27F02}"/>
    <dgm:cxn modelId="{7D092C86-ED7A-4BD1-B237-921F1B515F2C}" type="presOf" srcId="{D57325C3-6D80-40F7-8CA9-3142E190DA69}" destId="{5440D24D-C8A9-48B9-8FBC-281D304C3D86}" srcOrd="0" destOrd="0" presId="urn:microsoft.com/office/officeart/2005/8/layout/hProcess9"/>
    <dgm:cxn modelId="{CC30FED7-947D-4C41-A3F6-DEB0214588DF}" type="presOf" srcId="{29AD4780-3B4B-42E6-BAC6-62ACFD55A5AE}" destId="{75A1D3B5-2083-4919-9776-8B146C8FDCBE}" srcOrd="0" destOrd="0" presId="urn:microsoft.com/office/officeart/2005/8/layout/hProcess9"/>
    <dgm:cxn modelId="{7F3FB8B2-79E1-4275-8858-33EA7D66031B}" srcId="{EEEF804A-FDB5-4B0A-8727-1E5D0C8B4E68}" destId="{9A1AAD6B-170A-4393-AA31-A4D66C5E2F4B}" srcOrd="2" destOrd="0" parTransId="{4F00ADE1-E9D6-46CA-A7E4-3A87FA07B9E5}" sibTransId="{9598971C-C57E-4902-A258-6467ACB207F8}"/>
    <dgm:cxn modelId="{79393393-604F-4A32-80E5-A4C8D8A91A18}" srcId="{EEEF804A-FDB5-4B0A-8727-1E5D0C8B4E68}" destId="{6CA7E0BA-FC69-4E3E-BF5E-7916CB491083}" srcOrd="1" destOrd="0" parTransId="{07DE15C9-0CD6-4D4D-8707-A0CF47D2E17A}" sibTransId="{F387BFB0-AF19-44CC-86BE-5D4C5746329B}"/>
    <dgm:cxn modelId="{30873D4C-2248-43EC-A8FC-B0BC7BD41700}" type="presParOf" srcId="{60BCE47C-26DA-4B86-8141-E3FC860BBB1E}" destId="{92B562AE-3C47-4266-8E61-9888E6FB7087}" srcOrd="0" destOrd="0" presId="urn:microsoft.com/office/officeart/2005/8/layout/hProcess9"/>
    <dgm:cxn modelId="{38254909-D622-49F2-A9E0-60C85FD3ED0B}" type="presParOf" srcId="{60BCE47C-26DA-4B86-8141-E3FC860BBB1E}" destId="{8437A185-703F-46CA-96EA-A18F836BB272}" srcOrd="1" destOrd="0" presId="urn:microsoft.com/office/officeart/2005/8/layout/hProcess9"/>
    <dgm:cxn modelId="{BD11E829-2833-40A2-90D8-C45C8C32CED3}" type="presParOf" srcId="{8437A185-703F-46CA-96EA-A18F836BB272}" destId="{75A1D3B5-2083-4919-9776-8B146C8FDCBE}" srcOrd="0" destOrd="0" presId="urn:microsoft.com/office/officeart/2005/8/layout/hProcess9"/>
    <dgm:cxn modelId="{954D6253-BDF6-4CE2-9BE6-40C72FF54064}" type="presParOf" srcId="{8437A185-703F-46CA-96EA-A18F836BB272}" destId="{ADD24C44-ACD1-4689-93C1-2FCFFD4EF66B}" srcOrd="1" destOrd="0" presId="urn:microsoft.com/office/officeart/2005/8/layout/hProcess9"/>
    <dgm:cxn modelId="{79DAB98F-1ACF-4F0A-9B8F-FF2ECE08A40E}" type="presParOf" srcId="{8437A185-703F-46CA-96EA-A18F836BB272}" destId="{B97F3014-6C5E-4D58-B742-38DB6B053F7D}" srcOrd="2" destOrd="0" presId="urn:microsoft.com/office/officeart/2005/8/layout/hProcess9"/>
    <dgm:cxn modelId="{39678E1C-EDAE-4834-A361-A91D8F24D4A9}" type="presParOf" srcId="{8437A185-703F-46CA-96EA-A18F836BB272}" destId="{5038959D-F962-4BD3-9D63-3C1438B1F281}" srcOrd="3" destOrd="0" presId="urn:microsoft.com/office/officeart/2005/8/layout/hProcess9"/>
    <dgm:cxn modelId="{7A92D1B8-A2E6-474E-9A27-D4794ACCC9CD}" type="presParOf" srcId="{8437A185-703F-46CA-96EA-A18F836BB272}" destId="{F655AA66-0861-421A-A570-DF4DB083F901}" srcOrd="4" destOrd="0" presId="urn:microsoft.com/office/officeart/2005/8/layout/hProcess9"/>
    <dgm:cxn modelId="{99FE157C-661E-4BF6-ABC4-DCE9DF0135BD}" type="presParOf" srcId="{8437A185-703F-46CA-96EA-A18F836BB272}" destId="{E9ED61D9-2207-47F6-B3A6-FDDE2CB8C518}" srcOrd="5" destOrd="0" presId="urn:microsoft.com/office/officeart/2005/8/layout/hProcess9"/>
    <dgm:cxn modelId="{7156496E-7C8C-47E2-BD75-71B6BD6C3EB7}" type="presParOf" srcId="{8437A185-703F-46CA-96EA-A18F836BB272}" destId="{5440D24D-C8A9-48B9-8FBC-281D304C3D8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552489-51BF-4862-BA45-335AABCECFCC}"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4441F8A3-D4E9-41F7-BF84-7F80FC4AD75B}">
      <dgm:prSet phldrT="[Text]" custT="1"/>
      <dgm:spPr/>
      <dgm:t>
        <a:bodyPr/>
        <a:lstStyle/>
        <a:p>
          <a:r>
            <a:rPr lang="en-US" sz="1400" b="1" dirty="0"/>
            <a:t>360° model of Rural Empowerment </a:t>
          </a:r>
          <a:r>
            <a:rPr lang="en-US" sz="1400" dirty="0"/>
            <a:t>– for sustainable development at scale</a:t>
          </a:r>
        </a:p>
      </dgm:t>
    </dgm:pt>
    <dgm:pt modelId="{58B89388-2057-458B-9B5B-85F8150E714A}" type="parTrans" cxnId="{6932444B-A4A3-48D0-8ADD-795454C66BD6}">
      <dgm:prSet/>
      <dgm:spPr/>
      <dgm:t>
        <a:bodyPr/>
        <a:lstStyle/>
        <a:p>
          <a:endParaRPr lang="en-US" sz="1400"/>
        </a:p>
      </dgm:t>
    </dgm:pt>
    <dgm:pt modelId="{1D3AAB51-2777-4FE6-8972-7965FFE1EF39}" type="sibTrans" cxnId="{6932444B-A4A3-48D0-8ADD-795454C66BD6}">
      <dgm:prSet/>
      <dgm:spPr/>
      <dgm:t>
        <a:bodyPr/>
        <a:lstStyle/>
        <a:p>
          <a:endParaRPr lang="en-US" sz="1400"/>
        </a:p>
      </dgm:t>
    </dgm:pt>
    <dgm:pt modelId="{4CD137CC-36D5-4D53-B5D6-F1077C4928FE}">
      <dgm:prSet phldrT="[Text]" custT="1"/>
      <dgm:spPr/>
      <dgm:t>
        <a:bodyPr/>
        <a:lstStyle/>
        <a:p>
          <a:r>
            <a:rPr lang="en-US" sz="1400" b="1" dirty="0"/>
            <a:t>Collaborative approach </a:t>
          </a:r>
          <a:r>
            <a:rPr lang="en-US" sz="1400" dirty="0"/>
            <a:t>– with Expert Partners, NGOs, Corporates, Govt.s</a:t>
          </a:r>
        </a:p>
      </dgm:t>
    </dgm:pt>
    <dgm:pt modelId="{FF08E0F0-E49C-4E8D-9B3D-5C03B57EA98B}" type="parTrans" cxnId="{3CCB412A-08F2-4243-82E2-265A1D738990}">
      <dgm:prSet/>
      <dgm:spPr/>
      <dgm:t>
        <a:bodyPr/>
        <a:lstStyle/>
        <a:p>
          <a:endParaRPr lang="en-US" sz="1400"/>
        </a:p>
      </dgm:t>
    </dgm:pt>
    <dgm:pt modelId="{A9975562-2430-4DBA-A7F0-F25FBF380BD7}" type="sibTrans" cxnId="{3CCB412A-08F2-4243-82E2-265A1D738990}">
      <dgm:prSet/>
      <dgm:spPr/>
      <dgm:t>
        <a:bodyPr/>
        <a:lstStyle/>
        <a:p>
          <a:endParaRPr lang="en-US" sz="1400"/>
        </a:p>
      </dgm:t>
    </dgm:pt>
    <dgm:pt modelId="{D99F7E56-7846-43F8-9876-F2D6EA689027}">
      <dgm:prSet phldrT="[Text]" custT="1"/>
      <dgm:spPr/>
      <dgm:t>
        <a:bodyPr/>
        <a:lstStyle/>
        <a:p>
          <a:r>
            <a:rPr lang="en-US" sz="1400" b="1" dirty="0"/>
            <a:t>Administrative overheads </a:t>
          </a:r>
          <a:r>
            <a:rPr lang="en-US" sz="1400" dirty="0"/>
            <a:t>– borne by the Founders of Swades</a:t>
          </a:r>
        </a:p>
      </dgm:t>
    </dgm:pt>
    <dgm:pt modelId="{2BCCF6B5-E0DE-4F86-8475-336AC167A855}" type="parTrans" cxnId="{4C6932A4-6260-423F-BBE5-AC92DAC7C510}">
      <dgm:prSet/>
      <dgm:spPr/>
      <dgm:t>
        <a:bodyPr/>
        <a:lstStyle/>
        <a:p>
          <a:endParaRPr lang="en-US" sz="1400"/>
        </a:p>
      </dgm:t>
    </dgm:pt>
    <dgm:pt modelId="{8B086C46-8233-4ED5-B977-1BA94D3D597B}" type="sibTrans" cxnId="{4C6932A4-6260-423F-BBE5-AC92DAC7C510}">
      <dgm:prSet/>
      <dgm:spPr/>
      <dgm:t>
        <a:bodyPr/>
        <a:lstStyle/>
        <a:p>
          <a:endParaRPr lang="en-US" sz="1400"/>
        </a:p>
      </dgm:t>
    </dgm:pt>
    <dgm:pt modelId="{3DE3E5AC-FBED-4F3F-A749-027E51D6A66E}" type="pres">
      <dgm:prSet presAssocID="{24552489-51BF-4862-BA45-335AABCECFCC}" presName="linear" presStyleCnt="0">
        <dgm:presLayoutVars>
          <dgm:animLvl val="lvl"/>
          <dgm:resizeHandles val="exact"/>
        </dgm:presLayoutVars>
      </dgm:prSet>
      <dgm:spPr/>
      <dgm:t>
        <a:bodyPr/>
        <a:lstStyle/>
        <a:p>
          <a:endParaRPr lang="en-US"/>
        </a:p>
      </dgm:t>
    </dgm:pt>
    <dgm:pt modelId="{62B5B5A1-3B3B-4718-AD17-6850F030535C}" type="pres">
      <dgm:prSet presAssocID="{4441F8A3-D4E9-41F7-BF84-7F80FC4AD75B}" presName="parentText" presStyleLbl="node1" presStyleIdx="0" presStyleCnt="3">
        <dgm:presLayoutVars>
          <dgm:chMax val="0"/>
          <dgm:bulletEnabled val="1"/>
        </dgm:presLayoutVars>
      </dgm:prSet>
      <dgm:spPr/>
      <dgm:t>
        <a:bodyPr/>
        <a:lstStyle/>
        <a:p>
          <a:endParaRPr lang="en-US"/>
        </a:p>
      </dgm:t>
    </dgm:pt>
    <dgm:pt modelId="{9AF364B5-2379-4E1E-B183-C33D60A5705C}" type="pres">
      <dgm:prSet presAssocID="{1D3AAB51-2777-4FE6-8972-7965FFE1EF39}" presName="spacer" presStyleCnt="0"/>
      <dgm:spPr/>
    </dgm:pt>
    <dgm:pt modelId="{7B84BDC3-4EE5-4456-A72E-A8426DE24AB2}" type="pres">
      <dgm:prSet presAssocID="{4CD137CC-36D5-4D53-B5D6-F1077C4928FE}" presName="parentText" presStyleLbl="node1" presStyleIdx="1" presStyleCnt="3">
        <dgm:presLayoutVars>
          <dgm:chMax val="0"/>
          <dgm:bulletEnabled val="1"/>
        </dgm:presLayoutVars>
      </dgm:prSet>
      <dgm:spPr/>
      <dgm:t>
        <a:bodyPr/>
        <a:lstStyle/>
        <a:p>
          <a:endParaRPr lang="en-US"/>
        </a:p>
      </dgm:t>
    </dgm:pt>
    <dgm:pt modelId="{65EB404B-1FD8-4D09-A15F-6EB585F0872B}" type="pres">
      <dgm:prSet presAssocID="{A9975562-2430-4DBA-A7F0-F25FBF380BD7}" presName="spacer" presStyleCnt="0"/>
      <dgm:spPr/>
    </dgm:pt>
    <dgm:pt modelId="{9A268789-3C68-49F4-A863-B961C44BC8AD}" type="pres">
      <dgm:prSet presAssocID="{D99F7E56-7846-43F8-9876-F2D6EA689027}" presName="parentText" presStyleLbl="node1" presStyleIdx="2" presStyleCnt="3">
        <dgm:presLayoutVars>
          <dgm:chMax val="0"/>
          <dgm:bulletEnabled val="1"/>
        </dgm:presLayoutVars>
      </dgm:prSet>
      <dgm:spPr/>
      <dgm:t>
        <a:bodyPr/>
        <a:lstStyle/>
        <a:p>
          <a:endParaRPr lang="en-US"/>
        </a:p>
      </dgm:t>
    </dgm:pt>
  </dgm:ptLst>
  <dgm:cxnLst>
    <dgm:cxn modelId="{BA26D9F5-99FB-425F-B632-4271CE228C50}" type="presOf" srcId="{4CD137CC-36D5-4D53-B5D6-F1077C4928FE}" destId="{7B84BDC3-4EE5-4456-A72E-A8426DE24AB2}" srcOrd="0" destOrd="0" presId="urn:microsoft.com/office/officeart/2005/8/layout/vList2"/>
    <dgm:cxn modelId="{FE0523FB-88BD-4266-B899-6A5E43B64A8A}" type="presOf" srcId="{24552489-51BF-4862-BA45-335AABCECFCC}" destId="{3DE3E5AC-FBED-4F3F-A749-027E51D6A66E}" srcOrd="0" destOrd="0" presId="urn:microsoft.com/office/officeart/2005/8/layout/vList2"/>
    <dgm:cxn modelId="{490253BF-389C-41D2-B5B1-F313AB31FC21}" type="presOf" srcId="{4441F8A3-D4E9-41F7-BF84-7F80FC4AD75B}" destId="{62B5B5A1-3B3B-4718-AD17-6850F030535C}" srcOrd="0" destOrd="0" presId="urn:microsoft.com/office/officeart/2005/8/layout/vList2"/>
    <dgm:cxn modelId="{6932444B-A4A3-48D0-8ADD-795454C66BD6}" srcId="{24552489-51BF-4862-BA45-335AABCECFCC}" destId="{4441F8A3-D4E9-41F7-BF84-7F80FC4AD75B}" srcOrd="0" destOrd="0" parTransId="{58B89388-2057-458B-9B5B-85F8150E714A}" sibTransId="{1D3AAB51-2777-4FE6-8972-7965FFE1EF39}"/>
    <dgm:cxn modelId="{D25FA16A-A46C-4978-8230-EE9623E15B39}" type="presOf" srcId="{D99F7E56-7846-43F8-9876-F2D6EA689027}" destId="{9A268789-3C68-49F4-A863-B961C44BC8AD}" srcOrd="0" destOrd="0" presId="urn:microsoft.com/office/officeart/2005/8/layout/vList2"/>
    <dgm:cxn modelId="{3CCB412A-08F2-4243-82E2-265A1D738990}" srcId="{24552489-51BF-4862-BA45-335AABCECFCC}" destId="{4CD137CC-36D5-4D53-B5D6-F1077C4928FE}" srcOrd="1" destOrd="0" parTransId="{FF08E0F0-E49C-4E8D-9B3D-5C03B57EA98B}" sibTransId="{A9975562-2430-4DBA-A7F0-F25FBF380BD7}"/>
    <dgm:cxn modelId="{4C6932A4-6260-423F-BBE5-AC92DAC7C510}" srcId="{24552489-51BF-4862-BA45-335AABCECFCC}" destId="{D99F7E56-7846-43F8-9876-F2D6EA689027}" srcOrd="2" destOrd="0" parTransId="{2BCCF6B5-E0DE-4F86-8475-336AC167A855}" sibTransId="{8B086C46-8233-4ED5-B977-1BA94D3D597B}"/>
    <dgm:cxn modelId="{E83B56A2-A1A6-46B4-9DC8-21BC9A19677E}" type="presParOf" srcId="{3DE3E5AC-FBED-4F3F-A749-027E51D6A66E}" destId="{62B5B5A1-3B3B-4718-AD17-6850F030535C}" srcOrd="0" destOrd="0" presId="urn:microsoft.com/office/officeart/2005/8/layout/vList2"/>
    <dgm:cxn modelId="{985B239D-6E32-4AC4-9459-9FC5D6D0EB18}" type="presParOf" srcId="{3DE3E5AC-FBED-4F3F-A749-027E51D6A66E}" destId="{9AF364B5-2379-4E1E-B183-C33D60A5705C}" srcOrd="1" destOrd="0" presId="urn:microsoft.com/office/officeart/2005/8/layout/vList2"/>
    <dgm:cxn modelId="{87A8BB33-6F44-41C5-A645-87FFCFF82EB9}" type="presParOf" srcId="{3DE3E5AC-FBED-4F3F-A749-027E51D6A66E}" destId="{7B84BDC3-4EE5-4456-A72E-A8426DE24AB2}" srcOrd="2" destOrd="0" presId="urn:microsoft.com/office/officeart/2005/8/layout/vList2"/>
    <dgm:cxn modelId="{14AE8A95-2F66-4A29-8916-7BDBB5A35405}" type="presParOf" srcId="{3DE3E5AC-FBED-4F3F-A749-027E51D6A66E}" destId="{65EB404B-1FD8-4D09-A15F-6EB585F0872B}" srcOrd="3" destOrd="0" presId="urn:microsoft.com/office/officeart/2005/8/layout/vList2"/>
    <dgm:cxn modelId="{5C91B56B-0950-4857-97AC-7978AE4AE0D1}" type="presParOf" srcId="{3DE3E5AC-FBED-4F3F-A749-027E51D6A66E}" destId="{9A268789-3C68-49F4-A863-B961C44BC8AD}" srcOrd="4"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92241E-8295-4592-A8AE-72F7594AD1C3}" type="doc">
      <dgm:prSet loTypeId="urn:microsoft.com/office/officeart/2008/layout/AlternatingPictureBlocks" loCatId="picture" qsTypeId="urn:microsoft.com/office/officeart/2005/8/quickstyle/simple5" qsCatId="simple" csTypeId="urn:microsoft.com/office/officeart/2005/8/colors/colorful1" csCatId="colorful" phldr="1"/>
      <dgm:spPr/>
      <dgm:t>
        <a:bodyPr/>
        <a:lstStyle/>
        <a:p>
          <a:endParaRPr lang="en-US"/>
        </a:p>
      </dgm:t>
    </dgm:pt>
    <dgm:pt modelId="{B7FDF610-A537-409E-9800-8BF04B785692}">
      <dgm:prSet phldrT="[Text]" custT="1"/>
      <dgm:spPr/>
      <dgm:t>
        <a:bodyPr/>
        <a:lstStyle/>
        <a:p>
          <a:pPr algn="l"/>
          <a:r>
            <a:rPr lang="en-US" sz="1600" b="1" dirty="0"/>
            <a:t>BABURAO DONGRE</a:t>
          </a:r>
          <a:r>
            <a:rPr lang="en-US" sz="1600" dirty="0"/>
            <a:t> – </a:t>
          </a:r>
          <a:r>
            <a:rPr lang="en-US" sz="1600" i="1" dirty="0"/>
            <a:t>WATER WARRIOR…improving the quality of life of every villager</a:t>
          </a:r>
          <a:endParaRPr lang="en-US" sz="1600" dirty="0"/>
        </a:p>
        <a:p>
          <a:pPr algn="l"/>
          <a:r>
            <a:rPr lang="en-US" sz="1300" b="0" dirty="0"/>
            <a:t>In 2012, we met Baburao who was a voluntary labourer engaged in the work we were was doing in his village. His perseverance, hard word and people management skills helped Swades complete the water projects in his village. He was sharp and knew that sustainable access to water would enable his community grow their second crop, earn more and lead a better life; which he made it a reality. </a:t>
          </a:r>
        </a:p>
        <a:p>
          <a:pPr algn="l"/>
          <a:r>
            <a:rPr lang="en-US" sz="1300" b="0" dirty="0"/>
            <a:t>Today he serves as village president and our ideal hero…we want to meet in every village that we work in.</a:t>
          </a:r>
        </a:p>
      </dgm:t>
    </dgm:pt>
    <dgm:pt modelId="{672A39BD-3112-41F7-AEEC-61448E5BBF20}" type="parTrans" cxnId="{EE4D8308-1AF4-4FE0-B2F7-15A5CBD5A9C7}">
      <dgm:prSet/>
      <dgm:spPr/>
      <dgm:t>
        <a:bodyPr/>
        <a:lstStyle/>
        <a:p>
          <a:pPr algn="l"/>
          <a:endParaRPr lang="en-US" sz="1600"/>
        </a:p>
      </dgm:t>
    </dgm:pt>
    <dgm:pt modelId="{A574E31F-BDFD-4482-B99F-0E10A0143140}" type="sibTrans" cxnId="{EE4D8308-1AF4-4FE0-B2F7-15A5CBD5A9C7}">
      <dgm:prSet/>
      <dgm:spPr/>
      <dgm:t>
        <a:bodyPr/>
        <a:lstStyle/>
        <a:p>
          <a:pPr algn="l"/>
          <a:endParaRPr lang="en-US" sz="1600"/>
        </a:p>
      </dgm:t>
    </dgm:pt>
    <dgm:pt modelId="{7501F6C0-A234-4796-87BD-62B52290B1D9}">
      <dgm:prSet phldrT="[Text]" custT="1"/>
      <dgm:spPr/>
      <dgm:t>
        <a:bodyPr vert="horz"/>
        <a:lstStyle/>
        <a:p>
          <a:pPr algn="r"/>
          <a:r>
            <a:rPr lang="en-IN" sz="1600" b="1" dirty="0"/>
            <a:t>VIDYA KULE </a:t>
          </a:r>
          <a:r>
            <a:rPr lang="en-IN" sz="1600" dirty="0"/>
            <a:t>– </a:t>
          </a:r>
          <a:r>
            <a:rPr lang="en-IN" sz="1600" i="1" dirty="0"/>
            <a:t>HEALTH CRUSADER…from a widow to a village volunteer &amp; beyond</a:t>
          </a:r>
        </a:p>
        <a:p>
          <a:pPr algn="l"/>
          <a:r>
            <a:rPr lang="en-IN" sz="1300" dirty="0"/>
            <a:t>Becoming a widow at a young age can certainly be a setback, but our hero Vidya showed it’s otherwise. She joined Swades as a Swades Mitra (SM: community health worker) and became an Anti-TB crusader after  realising the number of TB deaths in her village. She was committed to serve her community.</a:t>
          </a:r>
        </a:p>
        <a:p>
          <a:pPr algn="l"/>
          <a:r>
            <a:rPr lang="en-IN" sz="1300" dirty="0"/>
            <a:t>She played the hero to Gulab Ghag (who had recently lost her husband to TB) by convincing her to undergo screening and then referring her for treatment; one of the many instances where our hero made us proud. </a:t>
          </a:r>
          <a:endParaRPr lang="en-US" sz="1300" dirty="0"/>
        </a:p>
      </dgm:t>
    </dgm:pt>
    <dgm:pt modelId="{06146049-0F24-4687-97C8-03722BD79525}" type="parTrans" cxnId="{AC5DF00E-03C0-42B1-B851-6E70CCB328D2}">
      <dgm:prSet/>
      <dgm:spPr/>
      <dgm:t>
        <a:bodyPr/>
        <a:lstStyle/>
        <a:p>
          <a:pPr algn="l"/>
          <a:endParaRPr lang="en-US" sz="1600"/>
        </a:p>
      </dgm:t>
    </dgm:pt>
    <dgm:pt modelId="{4FDAE77A-6447-46C2-83DE-EBAAF049DC7D}" type="sibTrans" cxnId="{AC5DF00E-03C0-42B1-B851-6E70CCB328D2}">
      <dgm:prSet/>
      <dgm:spPr/>
      <dgm:t>
        <a:bodyPr/>
        <a:lstStyle/>
        <a:p>
          <a:pPr algn="l"/>
          <a:endParaRPr lang="en-US" sz="1600"/>
        </a:p>
      </dgm:t>
    </dgm:pt>
    <dgm:pt modelId="{26B55F0C-90CD-46B5-8BE5-E93705ED7BF2}">
      <dgm:prSet phldrT="[Text]" custT="1"/>
      <dgm:spPr/>
      <dgm:t>
        <a:bodyPr anchor="ctr"/>
        <a:lstStyle/>
        <a:p>
          <a:pPr algn="l"/>
          <a:r>
            <a:rPr lang="en-US" sz="1600" b="1" dirty="0"/>
            <a:t>RUTIKA GHOLE </a:t>
          </a:r>
          <a:r>
            <a:rPr lang="en-US" sz="1600" b="0" dirty="0"/>
            <a:t>&amp;</a:t>
          </a:r>
          <a:r>
            <a:rPr lang="en-US" sz="1600" b="1" dirty="0"/>
            <a:t> RAVINA RIKAME </a:t>
          </a:r>
          <a:r>
            <a:rPr lang="en-US" sz="1600" dirty="0"/>
            <a:t>– </a:t>
          </a:r>
          <a:r>
            <a:rPr lang="en-US" sz="1600" i="1" dirty="0"/>
            <a:t>YOUNG ROLE MODELS…building a learned community</a:t>
          </a:r>
        </a:p>
        <a:p>
          <a:pPr algn="l"/>
          <a:r>
            <a:rPr lang="en-US" sz="1300" dirty="0"/>
            <a:t>Rutika &amp; Ravina have more responsibilities on their tender shoulders than other children their age. They manage and maintain their school library and implement programs to encourage reading amongst their peers. They also take books back home and read it out to their community elders; a session that every elder in the community now looks forward to. </a:t>
          </a:r>
        </a:p>
        <a:p>
          <a:pPr algn="l"/>
          <a:r>
            <a:rPr lang="en-US" sz="1300" dirty="0"/>
            <a:t>We have set-up 135 libraries and heroes like Rutika &amp; Ravina ensure Swades’ efforts impacts generations of students.</a:t>
          </a:r>
        </a:p>
      </dgm:t>
    </dgm:pt>
    <dgm:pt modelId="{0FE898AC-81D2-4A08-B946-820382BED838}" type="parTrans" cxnId="{01881D62-D7A7-4E4F-9A11-3E99ACFC503E}">
      <dgm:prSet/>
      <dgm:spPr/>
      <dgm:t>
        <a:bodyPr/>
        <a:lstStyle/>
        <a:p>
          <a:pPr algn="l"/>
          <a:endParaRPr lang="en-US" sz="1600"/>
        </a:p>
      </dgm:t>
    </dgm:pt>
    <dgm:pt modelId="{3F35E407-EFD5-43CA-9BAC-4047CD3D28DF}" type="sibTrans" cxnId="{01881D62-D7A7-4E4F-9A11-3E99ACFC503E}">
      <dgm:prSet/>
      <dgm:spPr/>
      <dgm:t>
        <a:bodyPr/>
        <a:lstStyle/>
        <a:p>
          <a:pPr algn="l"/>
          <a:endParaRPr lang="en-US" sz="1600"/>
        </a:p>
      </dgm:t>
    </dgm:pt>
    <dgm:pt modelId="{5DCECC7A-B249-4C9A-9372-E894DDEC1D01}">
      <dgm:prSet phldrT="[Text]" custT="1"/>
      <dgm:spPr/>
      <dgm:t>
        <a:bodyPr/>
        <a:lstStyle/>
        <a:p>
          <a:pPr algn="r"/>
          <a:r>
            <a:rPr lang="en-IN" sz="1600" b="1" dirty="0">
              <a:solidFill>
                <a:schemeClr val="bg1"/>
              </a:solidFill>
            </a:rPr>
            <a:t>CHANDRAKANT PAWAR </a:t>
          </a:r>
          <a:r>
            <a:rPr lang="en-IN" sz="1600" dirty="0">
              <a:solidFill>
                <a:schemeClr val="bg1"/>
              </a:solidFill>
            </a:rPr>
            <a:t>– </a:t>
          </a:r>
          <a:r>
            <a:rPr lang="en-IN" sz="1600" i="1" dirty="0">
              <a:solidFill>
                <a:schemeClr val="bg1"/>
              </a:solidFill>
            </a:rPr>
            <a:t>THE POWER of ONE…proud farmer by choice</a:t>
          </a:r>
        </a:p>
        <a:p>
          <a:pPr algn="l"/>
          <a:r>
            <a:rPr lang="en-IN" sz="1300" dirty="0">
              <a:solidFill>
                <a:schemeClr val="bg1"/>
              </a:solidFill>
            </a:rPr>
            <a:t>Chandrakant has a diploma in Agriculture. He returned (from Mumbai) to his village when he heard about the work being done by Swades. He participated in one of the Farmer Training Programs organised by us and was motivated to put his two acres of barren land to agriculture use.</a:t>
          </a:r>
          <a:endParaRPr lang="en-US" sz="1300" dirty="0">
            <a:solidFill>
              <a:schemeClr val="bg1"/>
            </a:solidFill>
          </a:endParaRPr>
        </a:p>
        <a:p>
          <a:pPr algn="l"/>
          <a:r>
            <a:rPr lang="en-IN" sz="1300" dirty="0">
              <a:solidFill>
                <a:schemeClr val="bg1"/>
              </a:solidFill>
            </a:rPr>
            <a:t>Today a farmer by choice, he is a role model in promoting agriculture as a lucrative career option. He dreams of teaching every child the joy of farming. He aims to set-up Agro-Tourism to show the world the beauty and culture of rural India; and possibly start a wave of reverse migration.</a:t>
          </a:r>
          <a:endParaRPr lang="en-US" sz="1300" dirty="0">
            <a:solidFill>
              <a:schemeClr val="bg1"/>
            </a:solidFill>
          </a:endParaRPr>
        </a:p>
      </dgm:t>
    </dgm:pt>
    <dgm:pt modelId="{FEE9FFA6-C81C-4133-AC52-C090F17101BA}" type="parTrans" cxnId="{CFB5B5FA-4E87-4020-9C34-398FC23490B4}">
      <dgm:prSet/>
      <dgm:spPr/>
      <dgm:t>
        <a:bodyPr/>
        <a:lstStyle/>
        <a:p>
          <a:pPr algn="l"/>
          <a:endParaRPr lang="en-US" sz="1600"/>
        </a:p>
      </dgm:t>
    </dgm:pt>
    <dgm:pt modelId="{87785CEB-47D2-48F1-8A70-2014AB75A313}" type="sibTrans" cxnId="{CFB5B5FA-4E87-4020-9C34-398FC23490B4}">
      <dgm:prSet/>
      <dgm:spPr/>
      <dgm:t>
        <a:bodyPr/>
        <a:lstStyle/>
        <a:p>
          <a:pPr algn="l"/>
          <a:endParaRPr lang="en-US" sz="1600"/>
        </a:p>
      </dgm:t>
    </dgm:pt>
    <dgm:pt modelId="{A81EBFC6-0F95-4BB0-AFE7-2FADA7C5DF5F}" type="pres">
      <dgm:prSet presAssocID="{A292241E-8295-4592-A8AE-72F7594AD1C3}" presName="linearFlow" presStyleCnt="0">
        <dgm:presLayoutVars>
          <dgm:dir/>
          <dgm:resizeHandles val="exact"/>
        </dgm:presLayoutVars>
      </dgm:prSet>
      <dgm:spPr/>
      <dgm:t>
        <a:bodyPr/>
        <a:lstStyle/>
        <a:p>
          <a:endParaRPr lang="en-US"/>
        </a:p>
      </dgm:t>
    </dgm:pt>
    <dgm:pt modelId="{04F1FAAC-A5AC-4415-B751-8DA458E9602D}" type="pres">
      <dgm:prSet presAssocID="{B7FDF610-A537-409E-9800-8BF04B785692}" presName="comp" presStyleCnt="0"/>
      <dgm:spPr/>
    </dgm:pt>
    <dgm:pt modelId="{42603D75-0BE2-43D5-8B3A-B627E04D8102}" type="pres">
      <dgm:prSet presAssocID="{B7FDF610-A537-409E-9800-8BF04B785692}" presName="rect2" presStyleLbl="node1" presStyleIdx="0" presStyleCnt="4" custScaleX="255221" custLinFactNeighborX="44786">
        <dgm:presLayoutVars>
          <dgm:bulletEnabled val="1"/>
        </dgm:presLayoutVars>
      </dgm:prSet>
      <dgm:spPr>
        <a:prstGeom prst="round2DiagRect">
          <a:avLst/>
        </a:prstGeom>
      </dgm:spPr>
      <dgm:t>
        <a:bodyPr/>
        <a:lstStyle/>
        <a:p>
          <a:endParaRPr lang="en-US"/>
        </a:p>
      </dgm:t>
    </dgm:pt>
    <dgm:pt modelId="{027E550E-64A8-4988-8B42-3D012CD26F06}" type="pres">
      <dgm:prSet presAssocID="{B7FDF610-A537-409E-9800-8BF04B785692}" presName="rect1" presStyleLbl="lnNode1" presStyleIdx="0" presStyleCnt="4" custScaleX="142972" custLinFactNeighborX="-99142" custLinFactNeighborY="819"/>
      <dgm:spPr>
        <a:blipFill>
          <a:blip xmlns:r="http://schemas.openxmlformats.org/officeDocument/2006/relationships" r:embed="rId1" cstate="print">
            <a:extLst>
              <a:ext uri="{BEBA8EAE-BF5A-486C-A8C5-ECC9F3942E4B}">
                <a14:imgProps xmlns:a14="http://schemas.microsoft.com/office/drawing/2010/main">
                  <a14:imgLayer r:embed="rId2">
                    <a14:imgEffect>
                      <a14:sharpenSoften amount="74000"/>
                    </a14:imgEffect>
                    <a14:imgEffect>
                      <a14:saturation sat="0"/>
                    </a14:imgEffect>
                    <a14:imgEffect>
                      <a14:brightnessContrast bright="11000" contrast="2000"/>
                    </a14:imgEffect>
                  </a14:imgLayer>
                </a14:imgProps>
              </a:ext>
              <a:ext uri="{28A0092B-C50C-407E-A947-70E740481C1C}">
                <a14:useLocalDpi xmlns:a14="http://schemas.microsoft.com/office/drawing/2010/main" val="0"/>
              </a:ext>
            </a:extLst>
          </a:blip>
          <a:srcRect/>
          <a:stretch>
            <a:fillRect l="-1000" r="-1000"/>
          </a:stretch>
        </a:blipFill>
      </dgm:spPr>
    </dgm:pt>
    <dgm:pt modelId="{67D678C0-5B9D-4347-AFA2-E1ADCBAADE5C}" type="pres">
      <dgm:prSet presAssocID="{A574E31F-BDFD-4482-B99F-0E10A0143140}" presName="sibTrans" presStyleCnt="0"/>
      <dgm:spPr/>
    </dgm:pt>
    <dgm:pt modelId="{9C607007-9833-4DE2-B246-4F80F9A43A93}" type="pres">
      <dgm:prSet presAssocID="{7501F6C0-A234-4796-87BD-62B52290B1D9}" presName="comp" presStyleCnt="0"/>
      <dgm:spPr/>
    </dgm:pt>
    <dgm:pt modelId="{555B975A-EF87-40F7-A371-CE642DBE908D}" type="pres">
      <dgm:prSet presAssocID="{7501F6C0-A234-4796-87BD-62B52290B1D9}" presName="rect2" presStyleLbl="node1" presStyleIdx="1" presStyleCnt="4" custAng="0" custScaleX="255221" custLinFactNeighborX="-25001">
        <dgm:presLayoutVars>
          <dgm:bulletEnabled val="1"/>
        </dgm:presLayoutVars>
      </dgm:prSet>
      <dgm:spPr>
        <a:prstGeom prst="round2DiagRect">
          <a:avLst/>
        </a:prstGeom>
      </dgm:spPr>
      <dgm:t>
        <a:bodyPr/>
        <a:lstStyle/>
        <a:p>
          <a:endParaRPr lang="en-US"/>
        </a:p>
      </dgm:t>
    </dgm:pt>
    <dgm:pt modelId="{36E90EDB-F625-4E09-91AA-92C5FFA31E8F}" type="pres">
      <dgm:prSet presAssocID="{7501F6C0-A234-4796-87BD-62B52290B1D9}" presName="rect1" presStyleLbl="lnNode1" presStyleIdx="1" presStyleCnt="4" custScaleX="142885" custScaleY="100091" custLinFactX="39981" custLinFactNeighborX="100000" custLinFactNeighborY="18"/>
      <dgm:spPr>
        <a:blipFill dpi="0" rotWithShape="1">
          <a:blip xmlns:r="http://schemas.openxmlformats.org/officeDocument/2006/relationships" r:embed="rId3" cstate="print">
            <a:grayscl/>
            <a:extLst>
              <a:ext uri="{BEBA8EAE-BF5A-486C-A8C5-ECC9F3942E4B}">
                <a14:imgProps xmlns:a14="http://schemas.microsoft.com/office/drawing/2010/main">
                  <a14:imgLayer r:embed="rId4">
                    <a14:imgEffect>
                      <a14:sharpenSoften amount="57000"/>
                    </a14:imgEffect>
                    <a14:imgEffect>
                      <a14:brightnessContrast bright="4000" contrast="27000"/>
                    </a14:imgEffect>
                  </a14:imgLayer>
                </a14:imgProps>
              </a:ext>
              <a:ext uri="{28A0092B-C50C-407E-A947-70E740481C1C}">
                <a14:useLocalDpi xmlns:a14="http://schemas.microsoft.com/office/drawing/2010/main" val="0"/>
              </a:ext>
            </a:extLst>
          </a:blip>
          <a:srcRect/>
          <a:stretch>
            <a:fillRect l="-5082" t="-8001" r="-1561" b="-8015"/>
          </a:stretch>
        </a:blipFill>
      </dgm:spPr>
    </dgm:pt>
    <dgm:pt modelId="{7B8B8B7D-7F0C-4486-9182-BFBFEBFFD7CD}" type="pres">
      <dgm:prSet presAssocID="{4FDAE77A-6447-46C2-83DE-EBAAF049DC7D}" presName="sibTrans" presStyleCnt="0"/>
      <dgm:spPr/>
    </dgm:pt>
    <dgm:pt modelId="{40D2F50C-C186-4D7B-9B16-A74B081A05AA}" type="pres">
      <dgm:prSet presAssocID="{26B55F0C-90CD-46B5-8BE5-E93705ED7BF2}" presName="comp" presStyleCnt="0"/>
      <dgm:spPr/>
    </dgm:pt>
    <dgm:pt modelId="{393244CD-FCCE-4493-A2E3-588BE8B69E33}" type="pres">
      <dgm:prSet presAssocID="{26B55F0C-90CD-46B5-8BE5-E93705ED7BF2}" presName="rect2" presStyleLbl="node1" presStyleIdx="2" presStyleCnt="4" custScaleX="255221" custLinFactNeighborX="80451">
        <dgm:presLayoutVars>
          <dgm:bulletEnabled val="1"/>
        </dgm:presLayoutVars>
      </dgm:prSet>
      <dgm:spPr>
        <a:prstGeom prst="round2DiagRect">
          <a:avLst/>
        </a:prstGeom>
      </dgm:spPr>
      <dgm:t>
        <a:bodyPr/>
        <a:lstStyle/>
        <a:p>
          <a:endParaRPr lang="en-US"/>
        </a:p>
      </dgm:t>
    </dgm:pt>
    <dgm:pt modelId="{58736BF5-5FDA-4932-8506-2058E4D50BAF}" type="pres">
      <dgm:prSet presAssocID="{26B55F0C-90CD-46B5-8BE5-E93705ED7BF2}" presName="rect1" presStyleLbl="lnNode1" presStyleIdx="2" presStyleCnt="4" custFlipHor="0" custScaleX="142972" custLinFactNeighborX="-99009" custLinFactNeighborY="131"/>
      <dgm:spPr>
        <a:blipFill>
          <a:blip xmlns:r="http://schemas.openxmlformats.org/officeDocument/2006/relationships" r:embed="rId5" cstate="print">
            <a:grayscl/>
            <a:extLst>
              <a:ext uri="{BEBA8EAE-BF5A-486C-A8C5-ECC9F3942E4B}">
                <a14:imgProps xmlns:a14="http://schemas.microsoft.com/office/drawing/2010/main">
                  <a14:imgLayer r:embed="rId6">
                    <a14:imgEffect>
                      <a14:sharpenSoften amount="61000"/>
                    </a14:imgEffect>
                    <a14:imgEffect>
                      <a14:brightnessContrast contrast="-28000"/>
                    </a14:imgEffect>
                  </a14:imgLayer>
                </a14:imgProps>
              </a:ext>
              <a:ext uri="{28A0092B-C50C-407E-A947-70E740481C1C}">
                <a14:useLocalDpi xmlns:a14="http://schemas.microsoft.com/office/drawing/2010/main" val="0"/>
              </a:ext>
            </a:extLst>
          </a:blip>
          <a:srcRect/>
          <a:stretch>
            <a:fillRect t="-6000" b="-6000"/>
          </a:stretch>
        </a:blipFill>
      </dgm:spPr>
    </dgm:pt>
    <dgm:pt modelId="{0E2C25AE-0AC2-4239-B287-F5A1DF45363B}" type="pres">
      <dgm:prSet presAssocID="{3F35E407-EFD5-43CA-9BAC-4047CD3D28DF}" presName="sibTrans" presStyleCnt="0"/>
      <dgm:spPr/>
    </dgm:pt>
    <dgm:pt modelId="{34919323-B5FE-4988-8989-832A12FFC910}" type="pres">
      <dgm:prSet presAssocID="{5DCECC7A-B249-4C9A-9372-E894DDEC1D01}" presName="comp" presStyleCnt="0"/>
      <dgm:spPr/>
    </dgm:pt>
    <dgm:pt modelId="{0F829E11-7B96-4119-89D1-00B8344B38E3}" type="pres">
      <dgm:prSet presAssocID="{5DCECC7A-B249-4C9A-9372-E894DDEC1D01}" presName="rect2" presStyleLbl="node1" presStyleIdx="3" presStyleCnt="4" custScaleX="257351" custLinFactNeighborX="-24732">
        <dgm:presLayoutVars>
          <dgm:bulletEnabled val="1"/>
        </dgm:presLayoutVars>
      </dgm:prSet>
      <dgm:spPr>
        <a:prstGeom prst="round2DiagRect">
          <a:avLst/>
        </a:prstGeom>
      </dgm:spPr>
      <dgm:t>
        <a:bodyPr/>
        <a:lstStyle/>
        <a:p>
          <a:endParaRPr lang="en-US"/>
        </a:p>
      </dgm:t>
    </dgm:pt>
    <dgm:pt modelId="{430D8DDF-DB00-4A64-AB76-62449A26313C}" type="pres">
      <dgm:prSet presAssocID="{5DCECC7A-B249-4C9A-9372-E894DDEC1D01}" presName="rect1" presStyleLbl="lnNode1" presStyleIdx="3" presStyleCnt="4" custScaleX="142972" custLinFactX="41909" custLinFactNeighborX="100000" custLinFactNeighborY="-1673"/>
      <dgm:spPr>
        <a:blipFill>
          <a:blip xmlns:r="http://schemas.openxmlformats.org/officeDocument/2006/relationships" r:embed="rId7">
            <a:grayscl/>
            <a:extLst>
              <a:ext uri="{BEBA8EAE-BF5A-486C-A8C5-ECC9F3942E4B}">
                <a14:imgProps xmlns:a14="http://schemas.microsoft.com/office/drawing/2010/main">
                  <a14:imgLayer r:embed="rId8">
                    <a14:imgEffect>
                      <a14:sharpenSoften amount="86000"/>
                    </a14:imgEffect>
                    <a14:imgEffect>
                      <a14:saturation sat="0"/>
                    </a14:imgEffect>
                    <a14:imgEffect>
                      <a14:brightnessContrast bright="19000" contrast="21000"/>
                    </a14:imgEffect>
                  </a14:imgLayer>
                </a14:imgProps>
              </a:ext>
              <a:ext uri="{28A0092B-C50C-407E-A947-70E740481C1C}">
                <a14:useLocalDpi xmlns:a14="http://schemas.microsoft.com/office/drawing/2010/main" val="0"/>
              </a:ext>
            </a:extLst>
          </a:blip>
          <a:srcRect/>
          <a:stretch>
            <a:fillRect t="-33000" b="-33000"/>
          </a:stretch>
        </a:blipFill>
      </dgm:spPr>
    </dgm:pt>
  </dgm:ptLst>
  <dgm:cxnLst>
    <dgm:cxn modelId="{EE4D8308-1AF4-4FE0-B2F7-15A5CBD5A9C7}" srcId="{A292241E-8295-4592-A8AE-72F7594AD1C3}" destId="{B7FDF610-A537-409E-9800-8BF04B785692}" srcOrd="0" destOrd="0" parTransId="{672A39BD-3112-41F7-AEEC-61448E5BBF20}" sibTransId="{A574E31F-BDFD-4482-B99F-0E10A0143140}"/>
    <dgm:cxn modelId="{CFB5B5FA-4E87-4020-9C34-398FC23490B4}" srcId="{A292241E-8295-4592-A8AE-72F7594AD1C3}" destId="{5DCECC7A-B249-4C9A-9372-E894DDEC1D01}" srcOrd="3" destOrd="0" parTransId="{FEE9FFA6-C81C-4133-AC52-C090F17101BA}" sibTransId="{87785CEB-47D2-48F1-8A70-2014AB75A313}"/>
    <dgm:cxn modelId="{01881D62-D7A7-4E4F-9A11-3E99ACFC503E}" srcId="{A292241E-8295-4592-A8AE-72F7594AD1C3}" destId="{26B55F0C-90CD-46B5-8BE5-E93705ED7BF2}" srcOrd="2" destOrd="0" parTransId="{0FE898AC-81D2-4A08-B946-820382BED838}" sibTransId="{3F35E407-EFD5-43CA-9BAC-4047CD3D28DF}"/>
    <dgm:cxn modelId="{54873EC4-57B0-4277-AA30-175ED2DF085D}" type="presOf" srcId="{A292241E-8295-4592-A8AE-72F7594AD1C3}" destId="{A81EBFC6-0F95-4BB0-AFE7-2FADA7C5DF5F}" srcOrd="0" destOrd="0" presId="urn:microsoft.com/office/officeart/2008/layout/AlternatingPictureBlocks"/>
    <dgm:cxn modelId="{1BC0F33E-1CEB-4D82-9F2B-E34639405DF7}" type="presOf" srcId="{26B55F0C-90CD-46B5-8BE5-E93705ED7BF2}" destId="{393244CD-FCCE-4493-A2E3-588BE8B69E33}" srcOrd="0" destOrd="0" presId="urn:microsoft.com/office/officeart/2008/layout/AlternatingPictureBlocks"/>
    <dgm:cxn modelId="{C8ACB6F8-7700-481F-8B13-018D3732D168}" type="presOf" srcId="{B7FDF610-A537-409E-9800-8BF04B785692}" destId="{42603D75-0BE2-43D5-8B3A-B627E04D8102}" srcOrd="0" destOrd="0" presId="urn:microsoft.com/office/officeart/2008/layout/AlternatingPictureBlocks"/>
    <dgm:cxn modelId="{A5203118-AF4E-4A8B-B194-B3EBCC5CC10D}" type="presOf" srcId="{7501F6C0-A234-4796-87BD-62B52290B1D9}" destId="{555B975A-EF87-40F7-A371-CE642DBE908D}" srcOrd="0" destOrd="0" presId="urn:microsoft.com/office/officeart/2008/layout/AlternatingPictureBlocks"/>
    <dgm:cxn modelId="{5AABB64F-2C36-436E-AE70-F2FF7FF581C0}" type="presOf" srcId="{5DCECC7A-B249-4C9A-9372-E894DDEC1D01}" destId="{0F829E11-7B96-4119-89D1-00B8344B38E3}" srcOrd="0" destOrd="0" presId="urn:microsoft.com/office/officeart/2008/layout/AlternatingPictureBlocks"/>
    <dgm:cxn modelId="{AC5DF00E-03C0-42B1-B851-6E70CCB328D2}" srcId="{A292241E-8295-4592-A8AE-72F7594AD1C3}" destId="{7501F6C0-A234-4796-87BD-62B52290B1D9}" srcOrd="1" destOrd="0" parTransId="{06146049-0F24-4687-97C8-03722BD79525}" sibTransId="{4FDAE77A-6447-46C2-83DE-EBAAF049DC7D}"/>
    <dgm:cxn modelId="{EE33E649-0280-455D-9FC1-9051E47AD21E}" type="presParOf" srcId="{A81EBFC6-0F95-4BB0-AFE7-2FADA7C5DF5F}" destId="{04F1FAAC-A5AC-4415-B751-8DA458E9602D}" srcOrd="0" destOrd="0" presId="urn:microsoft.com/office/officeart/2008/layout/AlternatingPictureBlocks"/>
    <dgm:cxn modelId="{612D6903-8AF4-4913-ACF1-40F97EDA837D}" type="presParOf" srcId="{04F1FAAC-A5AC-4415-B751-8DA458E9602D}" destId="{42603D75-0BE2-43D5-8B3A-B627E04D8102}" srcOrd="0" destOrd="0" presId="urn:microsoft.com/office/officeart/2008/layout/AlternatingPictureBlocks"/>
    <dgm:cxn modelId="{65C3D891-0CF6-4964-90EC-1276B162F9B8}" type="presParOf" srcId="{04F1FAAC-A5AC-4415-B751-8DA458E9602D}" destId="{027E550E-64A8-4988-8B42-3D012CD26F06}" srcOrd="1" destOrd="0" presId="urn:microsoft.com/office/officeart/2008/layout/AlternatingPictureBlocks"/>
    <dgm:cxn modelId="{46715180-7AB7-4B6D-B71C-15B775209A8C}" type="presParOf" srcId="{A81EBFC6-0F95-4BB0-AFE7-2FADA7C5DF5F}" destId="{67D678C0-5B9D-4347-AFA2-E1ADCBAADE5C}" srcOrd="1" destOrd="0" presId="urn:microsoft.com/office/officeart/2008/layout/AlternatingPictureBlocks"/>
    <dgm:cxn modelId="{2E36D049-5282-4F44-AA8D-F87EF5810806}" type="presParOf" srcId="{A81EBFC6-0F95-4BB0-AFE7-2FADA7C5DF5F}" destId="{9C607007-9833-4DE2-B246-4F80F9A43A93}" srcOrd="2" destOrd="0" presId="urn:microsoft.com/office/officeart/2008/layout/AlternatingPictureBlocks"/>
    <dgm:cxn modelId="{701AC94F-1B0C-4556-8128-AB8C44C08DC7}" type="presParOf" srcId="{9C607007-9833-4DE2-B246-4F80F9A43A93}" destId="{555B975A-EF87-40F7-A371-CE642DBE908D}" srcOrd="0" destOrd="0" presId="urn:microsoft.com/office/officeart/2008/layout/AlternatingPictureBlocks"/>
    <dgm:cxn modelId="{AC545A84-DDAC-4187-B9EA-EEA91180D5E9}" type="presParOf" srcId="{9C607007-9833-4DE2-B246-4F80F9A43A93}" destId="{36E90EDB-F625-4E09-91AA-92C5FFA31E8F}" srcOrd="1" destOrd="0" presId="urn:microsoft.com/office/officeart/2008/layout/AlternatingPictureBlocks"/>
    <dgm:cxn modelId="{3462FE08-5ABF-4438-8CF0-EF8530A08347}" type="presParOf" srcId="{A81EBFC6-0F95-4BB0-AFE7-2FADA7C5DF5F}" destId="{7B8B8B7D-7F0C-4486-9182-BFBFEBFFD7CD}" srcOrd="3" destOrd="0" presId="urn:microsoft.com/office/officeart/2008/layout/AlternatingPictureBlocks"/>
    <dgm:cxn modelId="{B16C4363-097D-4075-A274-C554ACBB5FA5}" type="presParOf" srcId="{A81EBFC6-0F95-4BB0-AFE7-2FADA7C5DF5F}" destId="{40D2F50C-C186-4D7B-9B16-A74B081A05AA}" srcOrd="4" destOrd="0" presId="urn:microsoft.com/office/officeart/2008/layout/AlternatingPictureBlocks"/>
    <dgm:cxn modelId="{BE496C0B-1CC6-48AC-BE65-72F032831F4E}" type="presParOf" srcId="{40D2F50C-C186-4D7B-9B16-A74B081A05AA}" destId="{393244CD-FCCE-4493-A2E3-588BE8B69E33}" srcOrd="0" destOrd="0" presId="urn:microsoft.com/office/officeart/2008/layout/AlternatingPictureBlocks"/>
    <dgm:cxn modelId="{39061DA8-F013-4E50-99A9-DEE692BE9DCB}" type="presParOf" srcId="{40D2F50C-C186-4D7B-9B16-A74B081A05AA}" destId="{58736BF5-5FDA-4932-8506-2058E4D50BAF}" srcOrd="1" destOrd="0" presId="urn:microsoft.com/office/officeart/2008/layout/AlternatingPictureBlocks"/>
    <dgm:cxn modelId="{EA7A124F-7188-4D20-9437-3A6E91C65313}" type="presParOf" srcId="{A81EBFC6-0F95-4BB0-AFE7-2FADA7C5DF5F}" destId="{0E2C25AE-0AC2-4239-B287-F5A1DF45363B}" srcOrd="5" destOrd="0" presId="urn:microsoft.com/office/officeart/2008/layout/AlternatingPictureBlocks"/>
    <dgm:cxn modelId="{27DF627B-E072-4F7D-B52A-92DA5E37AE63}" type="presParOf" srcId="{A81EBFC6-0F95-4BB0-AFE7-2FADA7C5DF5F}" destId="{34919323-B5FE-4988-8989-832A12FFC910}" srcOrd="6" destOrd="0" presId="urn:microsoft.com/office/officeart/2008/layout/AlternatingPictureBlocks"/>
    <dgm:cxn modelId="{F5FC51B6-A933-4F76-A7C9-BE7468C019E7}" type="presParOf" srcId="{34919323-B5FE-4988-8989-832A12FFC910}" destId="{0F829E11-7B96-4119-89D1-00B8344B38E3}" srcOrd="0" destOrd="0" presId="urn:microsoft.com/office/officeart/2008/layout/AlternatingPictureBlocks"/>
    <dgm:cxn modelId="{7866CF4B-4432-4E70-942E-7B2CE71F0B20}" type="presParOf" srcId="{34919323-B5FE-4988-8989-832A12FFC910}" destId="{430D8DDF-DB00-4A64-AB76-62449A26313C}"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562AE-3C47-4266-8E61-9888E6FB7087}">
      <dsp:nvSpPr>
        <dsp:cNvPr id="0" name=""/>
        <dsp:cNvSpPr/>
      </dsp:nvSpPr>
      <dsp:spPr>
        <a:xfrm>
          <a:off x="467684" y="103183"/>
          <a:ext cx="5300423" cy="2390740"/>
        </a:xfrm>
        <a:prstGeom prst="rightArrow">
          <a:avLst/>
        </a:prstGeom>
        <a:solidFill>
          <a:schemeClr val="accent5">
            <a:lumMod val="60000"/>
            <a:lumOff val="40000"/>
          </a:schemeClr>
        </a:solidFill>
        <a:ln>
          <a:noFill/>
        </a:ln>
        <a:effectLst/>
      </dsp:spPr>
      <dsp:style>
        <a:lnRef idx="0">
          <a:scrgbClr r="0" g="0" b="0"/>
        </a:lnRef>
        <a:fillRef idx="1">
          <a:scrgbClr r="0" g="0" b="0"/>
        </a:fillRef>
        <a:effectRef idx="2">
          <a:scrgbClr r="0" g="0" b="0"/>
        </a:effectRef>
        <a:fontRef idx="minor"/>
      </dsp:style>
    </dsp:sp>
    <dsp:sp modelId="{75A1D3B5-2083-4919-9776-8B146C8FDCBE}">
      <dsp:nvSpPr>
        <dsp:cNvPr id="0" name=""/>
        <dsp:cNvSpPr/>
      </dsp:nvSpPr>
      <dsp:spPr>
        <a:xfrm>
          <a:off x="1522" y="689054"/>
          <a:ext cx="1395593" cy="118714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b" anchorCtr="0">
          <a:noAutofit/>
        </a:bodyPr>
        <a:lstStyle/>
        <a:p>
          <a:pPr lvl="0" algn="ctr" defTabSz="533400">
            <a:lnSpc>
              <a:spcPct val="90000"/>
            </a:lnSpc>
            <a:spcBef>
              <a:spcPct val="0"/>
            </a:spcBef>
            <a:spcAft>
              <a:spcPct val="35000"/>
            </a:spcAft>
          </a:pPr>
          <a:r>
            <a:rPr lang="en-US" sz="1200" b="1" kern="1200" dirty="0"/>
            <a:t>ENGAGE </a:t>
          </a:r>
        </a:p>
        <a:p>
          <a:pPr lvl="0" algn="l" defTabSz="533400">
            <a:lnSpc>
              <a:spcPct val="90000"/>
            </a:lnSpc>
            <a:spcBef>
              <a:spcPct val="0"/>
            </a:spcBef>
            <a:spcAft>
              <a:spcPct val="35000"/>
            </a:spcAft>
          </a:pPr>
          <a:r>
            <a:rPr lang="en-US" sz="1200" kern="1200" dirty="0"/>
            <a:t>Involve rural communities with corporates, young urban India, NGOs &amp; Govt.s</a:t>
          </a:r>
        </a:p>
      </dsp:txBody>
      <dsp:txXfrm>
        <a:off x="59474" y="747006"/>
        <a:ext cx="1279689" cy="1071245"/>
      </dsp:txXfrm>
    </dsp:sp>
    <dsp:sp modelId="{B97F3014-6C5E-4D58-B742-38DB6B053F7D}">
      <dsp:nvSpPr>
        <dsp:cNvPr id="0" name=""/>
        <dsp:cNvSpPr/>
      </dsp:nvSpPr>
      <dsp:spPr>
        <a:xfrm>
          <a:off x="1613907" y="689054"/>
          <a:ext cx="1395593" cy="118714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b" anchorCtr="0">
          <a:noAutofit/>
        </a:bodyPr>
        <a:lstStyle/>
        <a:p>
          <a:pPr lvl="0" algn="ctr" defTabSz="533400">
            <a:lnSpc>
              <a:spcPct val="90000"/>
            </a:lnSpc>
            <a:spcBef>
              <a:spcPct val="0"/>
            </a:spcBef>
            <a:spcAft>
              <a:spcPct val="35000"/>
            </a:spcAft>
          </a:pPr>
          <a:r>
            <a:rPr lang="en-US" sz="1200" b="1" kern="1200" dirty="0"/>
            <a:t>EMPOWER</a:t>
          </a:r>
        </a:p>
        <a:p>
          <a:pPr lvl="0" algn="l" defTabSz="533400">
            <a:lnSpc>
              <a:spcPct val="90000"/>
            </a:lnSpc>
            <a:spcBef>
              <a:spcPct val="0"/>
            </a:spcBef>
            <a:spcAft>
              <a:spcPct val="35000"/>
            </a:spcAft>
          </a:pPr>
          <a:r>
            <a:rPr lang="en-US" sz="1200" kern="1200" dirty="0"/>
            <a:t>Encourage communities to execute programs that transform their own lives</a:t>
          </a:r>
        </a:p>
      </dsp:txBody>
      <dsp:txXfrm>
        <a:off x="1671859" y="747006"/>
        <a:ext cx="1279689" cy="1071245"/>
      </dsp:txXfrm>
    </dsp:sp>
    <dsp:sp modelId="{F655AA66-0861-421A-A570-DF4DB083F901}">
      <dsp:nvSpPr>
        <dsp:cNvPr id="0" name=""/>
        <dsp:cNvSpPr/>
      </dsp:nvSpPr>
      <dsp:spPr>
        <a:xfrm>
          <a:off x="3226291" y="689054"/>
          <a:ext cx="1395593" cy="1187149"/>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b" anchorCtr="0">
          <a:noAutofit/>
        </a:bodyPr>
        <a:lstStyle/>
        <a:p>
          <a:pPr lvl="0" algn="ctr" defTabSz="533400">
            <a:lnSpc>
              <a:spcPct val="90000"/>
            </a:lnSpc>
            <a:spcBef>
              <a:spcPct val="0"/>
            </a:spcBef>
            <a:spcAft>
              <a:spcPct val="35000"/>
            </a:spcAft>
          </a:pPr>
          <a:r>
            <a:rPr lang="en-IN" sz="1200" b="1" kern="1200" dirty="0"/>
            <a:t>EXECUTE</a:t>
          </a:r>
        </a:p>
        <a:p>
          <a:pPr lvl="0" algn="l" defTabSz="533400">
            <a:lnSpc>
              <a:spcPct val="90000"/>
            </a:lnSpc>
            <a:spcBef>
              <a:spcPct val="0"/>
            </a:spcBef>
            <a:spcAft>
              <a:spcPct val="35000"/>
            </a:spcAft>
          </a:pPr>
          <a:r>
            <a:rPr lang="en-US" sz="1200" b="0" kern="1200" dirty="0"/>
            <a:t>Implement at grass-roots with on ground full-time staff &amp; expert partners</a:t>
          </a:r>
        </a:p>
      </dsp:txBody>
      <dsp:txXfrm>
        <a:off x="3284243" y="747006"/>
        <a:ext cx="1279689" cy="1071245"/>
      </dsp:txXfrm>
    </dsp:sp>
    <dsp:sp modelId="{5440D24D-C8A9-48B9-8FBC-281D304C3D86}">
      <dsp:nvSpPr>
        <dsp:cNvPr id="0" name=""/>
        <dsp:cNvSpPr/>
      </dsp:nvSpPr>
      <dsp:spPr>
        <a:xfrm>
          <a:off x="4838676" y="689054"/>
          <a:ext cx="1395593" cy="118714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1" kern="1200" dirty="0"/>
            <a:t>EXIT</a:t>
          </a:r>
        </a:p>
        <a:p>
          <a:pPr lvl="0" algn="l" defTabSz="533400">
            <a:lnSpc>
              <a:spcPct val="90000"/>
            </a:lnSpc>
            <a:spcBef>
              <a:spcPct val="0"/>
            </a:spcBef>
            <a:spcAft>
              <a:spcPct val="35000"/>
            </a:spcAft>
          </a:pPr>
          <a:r>
            <a:rPr lang="en-US" sz="1200" kern="1200" dirty="0"/>
            <a:t>Enable communities to serve as role models &amp; change agents for India</a:t>
          </a:r>
          <a:endParaRPr lang="en-US" sz="1200" b="0" kern="1200" dirty="0"/>
        </a:p>
      </dsp:txBody>
      <dsp:txXfrm>
        <a:off x="4896628" y="747006"/>
        <a:ext cx="1279689" cy="1071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5B5A1-3B3B-4718-AD17-6850F030535C}">
      <dsp:nvSpPr>
        <dsp:cNvPr id="0" name=""/>
        <dsp:cNvSpPr/>
      </dsp:nvSpPr>
      <dsp:spPr>
        <a:xfrm>
          <a:off x="0" y="30724"/>
          <a:ext cx="5670000" cy="374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t>360° model of Rural Empowerment </a:t>
          </a:r>
          <a:r>
            <a:rPr lang="en-US" sz="1400" kern="1200" dirty="0"/>
            <a:t>– for sustainable development at scale</a:t>
          </a:r>
        </a:p>
      </dsp:txBody>
      <dsp:txXfrm>
        <a:off x="18277" y="49001"/>
        <a:ext cx="5633446" cy="337846"/>
      </dsp:txXfrm>
    </dsp:sp>
    <dsp:sp modelId="{7B84BDC3-4EE5-4456-A72E-A8426DE24AB2}">
      <dsp:nvSpPr>
        <dsp:cNvPr id="0" name=""/>
        <dsp:cNvSpPr/>
      </dsp:nvSpPr>
      <dsp:spPr>
        <a:xfrm>
          <a:off x="0" y="462724"/>
          <a:ext cx="5670000" cy="3744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t>Collaborative approach </a:t>
          </a:r>
          <a:r>
            <a:rPr lang="en-US" sz="1400" kern="1200" dirty="0"/>
            <a:t>– with Expert Partners, NGOs, Corporates, Govt.s</a:t>
          </a:r>
        </a:p>
      </dsp:txBody>
      <dsp:txXfrm>
        <a:off x="18277" y="481001"/>
        <a:ext cx="5633446" cy="337846"/>
      </dsp:txXfrm>
    </dsp:sp>
    <dsp:sp modelId="{9A268789-3C68-49F4-A863-B961C44BC8AD}">
      <dsp:nvSpPr>
        <dsp:cNvPr id="0" name=""/>
        <dsp:cNvSpPr/>
      </dsp:nvSpPr>
      <dsp:spPr>
        <a:xfrm>
          <a:off x="0" y="894724"/>
          <a:ext cx="5670000" cy="3744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a:t>Administrative overheads </a:t>
          </a:r>
          <a:r>
            <a:rPr lang="en-US" sz="1400" kern="1200" dirty="0"/>
            <a:t>– borne by the Founders of Swades</a:t>
          </a:r>
        </a:p>
      </dsp:txBody>
      <dsp:txXfrm>
        <a:off x="18277" y="913001"/>
        <a:ext cx="5633446" cy="337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03D75-0BE2-43D5-8B3A-B627E04D8102}">
      <dsp:nvSpPr>
        <dsp:cNvPr id="0" name=""/>
        <dsp:cNvSpPr/>
      </dsp:nvSpPr>
      <dsp:spPr>
        <a:xfrm>
          <a:off x="3263752" y="2959"/>
          <a:ext cx="9482383" cy="1680398"/>
        </a:xfrm>
        <a:prstGeom prst="round2Diag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BABURAO DONGRE</a:t>
          </a:r>
          <a:r>
            <a:rPr lang="en-US" sz="1600" kern="1200" dirty="0"/>
            <a:t> – </a:t>
          </a:r>
          <a:r>
            <a:rPr lang="en-US" sz="1600" i="1" kern="1200" dirty="0"/>
            <a:t>WATER WARRIOR…improving the quality of life of every villager</a:t>
          </a:r>
          <a:endParaRPr lang="en-US" sz="1600" kern="1200" dirty="0"/>
        </a:p>
        <a:p>
          <a:pPr lvl="0" algn="l" defTabSz="711200">
            <a:lnSpc>
              <a:spcPct val="90000"/>
            </a:lnSpc>
            <a:spcBef>
              <a:spcPct val="0"/>
            </a:spcBef>
            <a:spcAft>
              <a:spcPct val="35000"/>
            </a:spcAft>
          </a:pPr>
          <a:r>
            <a:rPr lang="en-US" sz="1300" b="0" kern="1200" dirty="0"/>
            <a:t>In 2012, we met Baburao who was a voluntary labourer engaged in the work we were was doing in his village. His perseverance, hard word and people management skills helped Swades complete the water projects in his village. He was sharp and knew that sustainable access to water would enable his community grow their second crop, earn more and lead a better life; which he made it a reality. </a:t>
          </a:r>
        </a:p>
        <a:p>
          <a:pPr lvl="0" algn="l" defTabSz="711200">
            <a:lnSpc>
              <a:spcPct val="90000"/>
            </a:lnSpc>
            <a:spcBef>
              <a:spcPct val="0"/>
            </a:spcBef>
            <a:spcAft>
              <a:spcPct val="35000"/>
            </a:spcAft>
          </a:pPr>
          <a:r>
            <a:rPr lang="en-US" sz="1300" b="0" kern="1200" dirty="0"/>
            <a:t>Today he serves as village president and our ideal hero…we want to meet in every village that we work in.</a:t>
          </a:r>
        </a:p>
      </dsp:txBody>
      <dsp:txXfrm>
        <a:off x="3345782" y="84989"/>
        <a:ext cx="9318323" cy="1516338"/>
      </dsp:txXfrm>
    </dsp:sp>
    <dsp:sp modelId="{027E550E-64A8-4988-8B42-3D012CD26F06}">
      <dsp:nvSpPr>
        <dsp:cNvPr id="0" name=""/>
        <dsp:cNvSpPr/>
      </dsp:nvSpPr>
      <dsp:spPr>
        <a:xfrm>
          <a:off x="678671" y="16721"/>
          <a:ext cx="2378474" cy="1680398"/>
        </a:xfrm>
        <a:prstGeom prst="rect">
          <a:avLst/>
        </a:prstGeom>
        <a:blipFill>
          <a:blip xmlns:r="http://schemas.openxmlformats.org/officeDocument/2006/relationships" r:embed="rId1" cstate="print">
            <a:extLst>
              <a:ext uri="{BEBA8EAE-BF5A-486C-A8C5-ECC9F3942E4B}">
                <a14:imgProps xmlns:a14="http://schemas.microsoft.com/office/drawing/2010/main">
                  <a14:imgLayer r:embed="rId2">
                    <a14:imgEffect>
                      <a14:sharpenSoften amount="74000"/>
                    </a14:imgEffect>
                    <a14:imgEffect>
                      <a14:saturation sat="0"/>
                    </a14:imgEffect>
                    <a14:imgEffect>
                      <a14:brightnessContrast bright="11000" contrast="2000"/>
                    </a14:imgEffect>
                  </a14:imgLayer>
                </a14:imgProps>
              </a:ex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5B975A-EF87-40F7-A371-CE642DBE908D}">
      <dsp:nvSpPr>
        <dsp:cNvPr id="0" name=""/>
        <dsp:cNvSpPr/>
      </dsp:nvSpPr>
      <dsp:spPr>
        <a:xfrm>
          <a:off x="702998" y="1961388"/>
          <a:ext cx="9482383" cy="1680398"/>
        </a:xfrm>
        <a:prstGeom prst="round2Diag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n-IN" sz="1600" b="1" kern="1200" dirty="0"/>
            <a:t>VIDYA KULE </a:t>
          </a:r>
          <a:r>
            <a:rPr lang="en-IN" sz="1600" kern="1200" dirty="0"/>
            <a:t>– </a:t>
          </a:r>
          <a:r>
            <a:rPr lang="en-IN" sz="1600" i="1" kern="1200" dirty="0"/>
            <a:t>HEALTH CRUSADER…from a widow to a village volunteer &amp; beyond</a:t>
          </a:r>
        </a:p>
        <a:p>
          <a:pPr lvl="0" algn="l" defTabSz="711200">
            <a:lnSpc>
              <a:spcPct val="90000"/>
            </a:lnSpc>
            <a:spcBef>
              <a:spcPct val="0"/>
            </a:spcBef>
            <a:spcAft>
              <a:spcPct val="35000"/>
            </a:spcAft>
          </a:pPr>
          <a:r>
            <a:rPr lang="en-IN" sz="1300" kern="1200" dirty="0"/>
            <a:t>Becoming a widow at a young age can certainly be a setback, but our hero Vidya showed it’s otherwise. She joined Swades as a Swades Mitra (SM: community health worker) and became an Anti-TB crusader after  realising the number of TB deaths in her village. She was committed to serve her community.</a:t>
          </a:r>
        </a:p>
        <a:p>
          <a:pPr lvl="0" algn="l" defTabSz="711200">
            <a:lnSpc>
              <a:spcPct val="90000"/>
            </a:lnSpc>
            <a:spcBef>
              <a:spcPct val="0"/>
            </a:spcBef>
            <a:spcAft>
              <a:spcPct val="35000"/>
            </a:spcAft>
          </a:pPr>
          <a:r>
            <a:rPr lang="en-IN" sz="1300" kern="1200" dirty="0"/>
            <a:t>She played the hero to Gulab Ghag (who had recently lost her husband to TB) by convincing her to undergo screening and then referring her for treatment; one of the many instances where our hero made us proud. </a:t>
          </a:r>
          <a:endParaRPr lang="en-US" sz="1300" kern="1200" dirty="0"/>
        </a:p>
      </dsp:txBody>
      <dsp:txXfrm>
        <a:off x="785028" y="2043418"/>
        <a:ext cx="9318323" cy="1516338"/>
      </dsp:txXfrm>
    </dsp:sp>
    <dsp:sp modelId="{36E90EDB-F625-4E09-91AA-92C5FFA31E8F}">
      <dsp:nvSpPr>
        <dsp:cNvPr id="0" name=""/>
        <dsp:cNvSpPr/>
      </dsp:nvSpPr>
      <dsp:spPr>
        <a:xfrm>
          <a:off x="10369108" y="1960926"/>
          <a:ext cx="2377027" cy="1681927"/>
        </a:xfrm>
        <a:prstGeom prst="rect">
          <a:avLst/>
        </a:prstGeom>
        <a:blipFill dpi="0" rotWithShape="1">
          <a:blip xmlns:r="http://schemas.openxmlformats.org/officeDocument/2006/relationships" r:embed="rId3" cstate="print">
            <a:grayscl/>
            <a:extLst>
              <a:ext uri="{BEBA8EAE-BF5A-486C-A8C5-ECC9F3942E4B}">
                <a14:imgProps xmlns:a14="http://schemas.microsoft.com/office/drawing/2010/main">
                  <a14:imgLayer r:embed="rId4">
                    <a14:imgEffect>
                      <a14:sharpenSoften amount="57000"/>
                    </a14:imgEffect>
                    <a14:imgEffect>
                      <a14:brightnessContrast bright="4000" contrast="27000"/>
                    </a14:imgEffect>
                  </a14:imgLayer>
                </a14:imgProps>
              </a:ext>
              <a:ext uri="{28A0092B-C50C-407E-A947-70E740481C1C}">
                <a14:useLocalDpi xmlns:a14="http://schemas.microsoft.com/office/drawing/2010/main" val="0"/>
              </a:ext>
            </a:extLst>
          </a:blip>
          <a:srcRect/>
          <a:stretch>
            <a:fillRect l="-5082" t="-8001" r="-1561" b="-8015"/>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93244CD-FCCE-4493-A2E3-588BE8B69E33}">
      <dsp:nvSpPr>
        <dsp:cNvPr id="0" name=""/>
        <dsp:cNvSpPr/>
      </dsp:nvSpPr>
      <dsp:spPr>
        <a:xfrm>
          <a:off x="3263752" y="3919817"/>
          <a:ext cx="9482383" cy="1680398"/>
        </a:xfrm>
        <a:prstGeom prst="round2Diag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a:t>RUTIKA GHOLE </a:t>
          </a:r>
          <a:r>
            <a:rPr lang="en-US" sz="1600" b="0" kern="1200" dirty="0"/>
            <a:t>&amp;</a:t>
          </a:r>
          <a:r>
            <a:rPr lang="en-US" sz="1600" b="1" kern="1200" dirty="0"/>
            <a:t> RAVINA RIKAME </a:t>
          </a:r>
          <a:r>
            <a:rPr lang="en-US" sz="1600" kern="1200" dirty="0"/>
            <a:t>– </a:t>
          </a:r>
          <a:r>
            <a:rPr lang="en-US" sz="1600" i="1" kern="1200" dirty="0"/>
            <a:t>YOUNG ROLE MODELS…building a learned community</a:t>
          </a:r>
        </a:p>
        <a:p>
          <a:pPr lvl="0" algn="l" defTabSz="711200">
            <a:lnSpc>
              <a:spcPct val="90000"/>
            </a:lnSpc>
            <a:spcBef>
              <a:spcPct val="0"/>
            </a:spcBef>
            <a:spcAft>
              <a:spcPct val="35000"/>
            </a:spcAft>
          </a:pPr>
          <a:r>
            <a:rPr lang="en-US" sz="1300" kern="1200" dirty="0"/>
            <a:t>Rutika &amp; Ravina have more responsibilities on their tender shoulders than other children their age. They manage and maintain their school library and implement programs to encourage reading amongst their peers. They also take books back home and read it out to their community elders; a session that every elder in the community now looks forward to. </a:t>
          </a:r>
        </a:p>
        <a:p>
          <a:pPr lvl="0" algn="l" defTabSz="711200">
            <a:lnSpc>
              <a:spcPct val="90000"/>
            </a:lnSpc>
            <a:spcBef>
              <a:spcPct val="0"/>
            </a:spcBef>
            <a:spcAft>
              <a:spcPct val="35000"/>
            </a:spcAft>
          </a:pPr>
          <a:r>
            <a:rPr lang="en-US" sz="1300" kern="1200" dirty="0"/>
            <a:t>We have set-up 135 libraries and heroes like Rutika &amp; Ravina ensure Swades’ efforts impacts generations of students.</a:t>
          </a:r>
        </a:p>
      </dsp:txBody>
      <dsp:txXfrm>
        <a:off x="3345782" y="4001847"/>
        <a:ext cx="9318323" cy="1516338"/>
      </dsp:txXfrm>
    </dsp:sp>
    <dsp:sp modelId="{58736BF5-5FDA-4932-8506-2058E4D50BAF}">
      <dsp:nvSpPr>
        <dsp:cNvPr id="0" name=""/>
        <dsp:cNvSpPr/>
      </dsp:nvSpPr>
      <dsp:spPr>
        <a:xfrm>
          <a:off x="680884" y="3922018"/>
          <a:ext cx="2378474" cy="1680398"/>
        </a:xfrm>
        <a:prstGeom prst="rect">
          <a:avLst/>
        </a:prstGeom>
        <a:blipFill>
          <a:blip xmlns:r="http://schemas.openxmlformats.org/officeDocument/2006/relationships" r:embed="rId5" cstate="print">
            <a:grayscl/>
            <a:extLst>
              <a:ext uri="{BEBA8EAE-BF5A-486C-A8C5-ECC9F3942E4B}">
                <a14:imgProps xmlns:a14="http://schemas.microsoft.com/office/drawing/2010/main">
                  <a14:imgLayer r:embed="rId6">
                    <a14:imgEffect>
                      <a14:sharpenSoften amount="61000"/>
                    </a14:imgEffect>
                    <a14:imgEffect>
                      <a14:brightnessContrast contrast="-28000"/>
                    </a14:imgEffect>
                  </a14:imgLayer>
                </a14:imgProps>
              </a:ext>
              <a:ext uri="{28A0092B-C50C-407E-A947-70E740481C1C}">
                <a14:useLocalDpi xmlns:a14="http://schemas.microsoft.com/office/drawing/2010/main" val="0"/>
              </a:ext>
            </a:extLst>
          </a:blip>
          <a:srcRect/>
          <a:stretch>
            <a:fillRect t="-6000" b="-6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F829E11-7B96-4119-89D1-00B8344B38E3}">
      <dsp:nvSpPr>
        <dsp:cNvPr id="0" name=""/>
        <dsp:cNvSpPr/>
      </dsp:nvSpPr>
      <dsp:spPr>
        <a:xfrm>
          <a:off x="673424" y="5877482"/>
          <a:ext cx="9561520" cy="1680398"/>
        </a:xfrm>
        <a:prstGeom prst="round2Diag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n-IN" sz="1600" b="1" kern="1200" dirty="0">
              <a:solidFill>
                <a:schemeClr val="bg1"/>
              </a:solidFill>
            </a:rPr>
            <a:t>CHANDRAKANT PAWAR </a:t>
          </a:r>
          <a:r>
            <a:rPr lang="en-IN" sz="1600" kern="1200" dirty="0">
              <a:solidFill>
                <a:schemeClr val="bg1"/>
              </a:solidFill>
            </a:rPr>
            <a:t>– </a:t>
          </a:r>
          <a:r>
            <a:rPr lang="en-IN" sz="1600" i="1" kern="1200" dirty="0">
              <a:solidFill>
                <a:schemeClr val="bg1"/>
              </a:solidFill>
            </a:rPr>
            <a:t>THE POWER of ONE…proud farmer by choice</a:t>
          </a:r>
        </a:p>
        <a:p>
          <a:pPr lvl="0" algn="l" defTabSz="711200">
            <a:lnSpc>
              <a:spcPct val="90000"/>
            </a:lnSpc>
            <a:spcBef>
              <a:spcPct val="0"/>
            </a:spcBef>
            <a:spcAft>
              <a:spcPct val="35000"/>
            </a:spcAft>
          </a:pPr>
          <a:r>
            <a:rPr lang="en-IN" sz="1300" kern="1200" dirty="0">
              <a:solidFill>
                <a:schemeClr val="bg1"/>
              </a:solidFill>
            </a:rPr>
            <a:t>Chandrakant has a diploma in Agriculture. He returned (from Mumbai) to his village when he heard about the work being done by Swades. He participated in one of the Farmer Training Programs organised by us and was motivated to put his two acres of barren land to agriculture use.</a:t>
          </a:r>
          <a:endParaRPr lang="en-US" sz="1300" kern="1200" dirty="0">
            <a:solidFill>
              <a:schemeClr val="bg1"/>
            </a:solidFill>
          </a:endParaRPr>
        </a:p>
        <a:p>
          <a:pPr lvl="0" algn="l" defTabSz="711200">
            <a:lnSpc>
              <a:spcPct val="90000"/>
            </a:lnSpc>
            <a:spcBef>
              <a:spcPct val="0"/>
            </a:spcBef>
            <a:spcAft>
              <a:spcPct val="35000"/>
            </a:spcAft>
          </a:pPr>
          <a:r>
            <a:rPr lang="en-IN" sz="1300" kern="1200" dirty="0">
              <a:solidFill>
                <a:schemeClr val="bg1"/>
              </a:solidFill>
            </a:rPr>
            <a:t>Today a farmer by choice, he is a role model in promoting agriculture as a lucrative career option. He dreams of teaching every child the joy of farming. He aims to set-up Agro-Tourism to show the world the beauty and culture of rural India; and possibly start a wave of reverse migration.</a:t>
          </a:r>
          <a:endParaRPr lang="en-US" sz="1300" kern="1200" dirty="0">
            <a:solidFill>
              <a:schemeClr val="bg1"/>
            </a:solidFill>
          </a:endParaRPr>
        </a:p>
      </dsp:txBody>
      <dsp:txXfrm>
        <a:off x="755454" y="5959512"/>
        <a:ext cx="9397460" cy="1516338"/>
      </dsp:txXfrm>
    </dsp:sp>
    <dsp:sp modelId="{430D8DDF-DB00-4A64-AB76-62449A26313C}">
      <dsp:nvSpPr>
        <dsp:cNvPr id="0" name=""/>
        <dsp:cNvSpPr/>
      </dsp:nvSpPr>
      <dsp:spPr>
        <a:xfrm>
          <a:off x="10367661" y="5849368"/>
          <a:ext cx="2378474" cy="1680398"/>
        </a:xfrm>
        <a:prstGeom prst="rect">
          <a:avLst/>
        </a:prstGeom>
        <a:blipFill>
          <a:blip xmlns:r="http://schemas.openxmlformats.org/officeDocument/2006/relationships" r:embed="rId7">
            <a:grayscl/>
            <a:extLst>
              <a:ext uri="{BEBA8EAE-BF5A-486C-A8C5-ECC9F3942E4B}">
                <a14:imgProps xmlns:a14="http://schemas.microsoft.com/office/drawing/2010/main">
                  <a14:imgLayer r:embed="rId8">
                    <a14:imgEffect>
                      <a14:sharpenSoften amount="86000"/>
                    </a14:imgEffect>
                    <a14:imgEffect>
                      <a14:saturation sat="0"/>
                    </a14:imgEffect>
                    <a14:imgEffect>
                      <a14:brightnessContrast bright="19000" contrast="21000"/>
                    </a14:imgEffect>
                  </a14:imgLayer>
                </a14:imgProps>
              </a:ext>
              <a:ext uri="{28A0092B-C50C-407E-A947-70E740481C1C}">
                <a14:useLocalDpi xmlns:a14="http://schemas.microsoft.com/office/drawing/2010/main" val="0"/>
              </a:ext>
            </a:extLst>
          </a:blip>
          <a:srcRect/>
          <a:stretch>
            <a:fillRect t="-33000" b="-33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7006" cy="51208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4020687" y="2"/>
            <a:ext cx="3077006" cy="512080"/>
          </a:xfrm>
          <a:prstGeom prst="rect">
            <a:avLst/>
          </a:prstGeom>
        </p:spPr>
        <p:txBody>
          <a:bodyPr vert="horz" lIns="91440" tIns="45720" rIns="91440" bIns="45720" rtlCol="0"/>
          <a:lstStyle>
            <a:lvl1pPr algn="r">
              <a:defRPr sz="1200"/>
            </a:lvl1pPr>
          </a:lstStyle>
          <a:p>
            <a:fld id="{BF3A77AB-8010-4A31-8643-9A9CF32DACE4}" type="datetimeFigureOut">
              <a:rPr lang="en-IN" smtClean="0"/>
              <a:t>10-08-2018</a:t>
            </a:fld>
            <a:endParaRPr lang="en-IN" dirty="0"/>
          </a:p>
        </p:txBody>
      </p:sp>
      <p:sp>
        <p:nvSpPr>
          <p:cNvPr id="4" name="Footer Placeholder 3"/>
          <p:cNvSpPr>
            <a:spLocks noGrp="1"/>
          </p:cNvSpPr>
          <p:nvPr>
            <p:ph type="ftr" sz="quarter" idx="2"/>
          </p:nvPr>
        </p:nvSpPr>
        <p:spPr>
          <a:xfrm>
            <a:off x="2" y="9720787"/>
            <a:ext cx="3077006" cy="512080"/>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4020687" y="9720787"/>
            <a:ext cx="3077006" cy="512080"/>
          </a:xfrm>
          <a:prstGeom prst="rect">
            <a:avLst/>
          </a:prstGeom>
        </p:spPr>
        <p:txBody>
          <a:bodyPr vert="horz" lIns="91440" tIns="45720" rIns="91440" bIns="45720" rtlCol="0" anchor="b"/>
          <a:lstStyle>
            <a:lvl1pPr algn="r">
              <a:defRPr sz="1200"/>
            </a:lvl1pPr>
          </a:lstStyle>
          <a:p>
            <a:fld id="{6676FD3A-D34D-47D4-9C86-31EBD6EC525D}" type="slidenum">
              <a:rPr lang="en-IN" smtClean="0"/>
              <a:t>‹#›</a:t>
            </a:fld>
            <a:endParaRPr lang="en-IN" dirty="0"/>
          </a:p>
        </p:txBody>
      </p:sp>
    </p:spTree>
    <p:extLst>
      <p:ext uri="{BB962C8B-B14F-4D97-AF65-F5344CB8AC3E}">
        <p14:creationId xmlns:p14="http://schemas.microsoft.com/office/powerpoint/2010/main" val="3625276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3177" tIns="46589" rIns="93177" bIns="46589" rtlCol="0"/>
          <a:lstStyle>
            <a:lvl1pPr algn="l">
              <a:defRPr sz="1200"/>
            </a:lvl1pPr>
          </a:lstStyle>
          <a:p>
            <a:endParaRPr lang="en-IN" dirty="0"/>
          </a:p>
        </p:txBody>
      </p:sp>
      <p:sp>
        <p:nvSpPr>
          <p:cNvPr id="3" name="Date Placeholder 2"/>
          <p:cNvSpPr>
            <a:spLocks noGrp="1"/>
          </p:cNvSpPr>
          <p:nvPr>
            <p:ph type="dt" idx="1"/>
          </p:nvPr>
        </p:nvSpPr>
        <p:spPr>
          <a:xfrm>
            <a:off x="4021297" y="1"/>
            <a:ext cx="3076363" cy="511731"/>
          </a:xfrm>
          <a:prstGeom prst="rect">
            <a:avLst/>
          </a:prstGeom>
        </p:spPr>
        <p:txBody>
          <a:bodyPr vert="horz" lIns="93177" tIns="46589" rIns="93177" bIns="46589" rtlCol="0"/>
          <a:lstStyle>
            <a:lvl1pPr algn="r">
              <a:defRPr sz="1200"/>
            </a:lvl1pPr>
          </a:lstStyle>
          <a:p>
            <a:fld id="{782D8837-3401-48DE-A0E2-36008058272A}" type="datetimeFigureOut">
              <a:rPr lang="en-US" smtClean="0"/>
              <a:pPr/>
              <a:t>8/10/2018</a:t>
            </a:fld>
            <a:endParaRPr lang="en-IN"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3177" tIns="46589" rIns="93177" bIns="46589" rtlCol="0" anchor="ctr"/>
          <a:lstStyle/>
          <a:p>
            <a:endParaRPr lang="en-IN" dirty="0"/>
          </a:p>
        </p:txBody>
      </p:sp>
      <p:sp>
        <p:nvSpPr>
          <p:cNvPr id="5" name="Notes Placeholder 4"/>
          <p:cNvSpPr>
            <a:spLocks noGrp="1"/>
          </p:cNvSpPr>
          <p:nvPr>
            <p:ph type="body" sz="quarter" idx="3"/>
          </p:nvPr>
        </p:nvSpPr>
        <p:spPr>
          <a:xfrm>
            <a:off x="709930" y="4861443"/>
            <a:ext cx="5679440" cy="4605576"/>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2" y="9721108"/>
            <a:ext cx="3076363" cy="511731"/>
          </a:xfrm>
          <a:prstGeom prst="rect">
            <a:avLst/>
          </a:prstGeom>
        </p:spPr>
        <p:txBody>
          <a:bodyPr vert="horz" lIns="93177" tIns="46589" rIns="93177" bIns="46589" rtlCol="0" anchor="b"/>
          <a:lstStyle>
            <a:lvl1pPr algn="l">
              <a:defRPr sz="1200"/>
            </a:lvl1pPr>
          </a:lstStyle>
          <a:p>
            <a:endParaRPr lang="en-IN" dirty="0"/>
          </a:p>
        </p:txBody>
      </p:sp>
      <p:sp>
        <p:nvSpPr>
          <p:cNvPr id="7" name="Slide Number Placeholder 6"/>
          <p:cNvSpPr>
            <a:spLocks noGrp="1"/>
          </p:cNvSpPr>
          <p:nvPr>
            <p:ph type="sldNum" sz="quarter" idx="5"/>
          </p:nvPr>
        </p:nvSpPr>
        <p:spPr>
          <a:xfrm>
            <a:off x="4021297" y="9721108"/>
            <a:ext cx="3076363" cy="511731"/>
          </a:xfrm>
          <a:prstGeom prst="rect">
            <a:avLst/>
          </a:prstGeom>
        </p:spPr>
        <p:txBody>
          <a:bodyPr vert="horz" lIns="93177" tIns="46589" rIns="93177" bIns="46589" rtlCol="0" anchor="b"/>
          <a:lstStyle>
            <a:lvl1pPr algn="r">
              <a:defRPr sz="1200"/>
            </a:lvl1pPr>
          </a:lstStyle>
          <a:p>
            <a:fld id="{541A5207-5EC8-46CC-9ADC-0C3E46451AFD}" type="slidenum">
              <a:rPr lang="en-IN" smtClean="0"/>
              <a:pPr/>
              <a:t>‹#›</a:t>
            </a:fld>
            <a:endParaRPr lang="en-IN" dirty="0"/>
          </a:p>
        </p:txBody>
      </p:sp>
    </p:spTree>
    <p:extLst>
      <p:ext uri="{BB962C8B-B14F-4D97-AF65-F5344CB8AC3E}">
        <p14:creationId xmlns:p14="http://schemas.microsoft.com/office/powerpoint/2010/main" val="4008240824"/>
      </p:ext>
    </p:extLst>
  </p:cSld>
  <p:clrMap bg1="lt1" tx1="dk1" bg2="lt2" tx2="dk2" accent1="accent1" accent2="accent2" accent3="accent3" accent4="accent4" accent5="accent5" accent6="accent6" hlink="hlink" folHlink="folHlink"/>
  <p:notesStyle>
    <a:lvl1pPr marL="0" algn="l" defTabSz="1222004" rtl="0" eaLnBrk="1" latinLnBrk="0" hangingPunct="1">
      <a:defRPr sz="1600" kern="1200">
        <a:solidFill>
          <a:schemeClr val="tx1"/>
        </a:solidFill>
        <a:latin typeface="+mn-lt"/>
        <a:ea typeface="+mn-ea"/>
        <a:cs typeface="+mn-cs"/>
      </a:defRPr>
    </a:lvl1pPr>
    <a:lvl2pPr marL="611002" algn="l" defTabSz="1222004" rtl="0" eaLnBrk="1" latinLnBrk="0" hangingPunct="1">
      <a:defRPr sz="1600" kern="1200">
        <a:solidFill>
          <a:schemeClr val="tx1"/>
        </a:solidFill>
        <a:latin typeface="+mn-lt"/>
        <a:ea typeface="+mn-ea"/>
        <a:cs typeface="+mn-cs"/>
      </a:defRPr>
    </a:lvl2pPr>
    <a:lvl3pPr marL="1222004" algn="l" defTabSz="1222004" rtl="0" eaLnBrk="1" latinLnBrk="0" hangingPunct="1">
      <a:defRPr sz="1600" kern="1200">
        <a:solidFill>
          <a:schemeClr val="tx1"/>
        </a:solidFill>
        <a:latin typeface="+mn-lt"/>
        <a:ea typeface="+mn-ea"/>
        <a:cs typeface="+mn-cs"/>
      </a:defRPr>
    </a:lvl3pPr>
    <a:lvl4pPr marL="1833006" algn="l" defTabSz="1222004" rtl="0" eaLnBrk="1" latinLnBrk="0" hangingPunct="1">
      <a:defRPr sz="1600" kern="1200">
        <a:solidFill>
          <a:schemeClr val="tx1"/>
        </a:solidFill>
        <a:latin typeface="+mn-lt"/>
        <a:ea typeface="+mn-ea"/>
        <a:cs typeface="+mn-cs"/>
      </a:defRPr>
    </a:lvl4pPr>
    <a:lvl5pPr marL="2444008" algn="l" defTabSz="1222004" rtl="0" eaLnBrk="1" latinLnBrk="0" hangingPunct="1">
      <a:defRPr sz="1600" kern="1200">
        <a:solidFill>
          <a:schemeClr val="tx1"/>
        </a:solidFill>
        <a:latin typeface="+mn-lt"/>
        <a:ea typeface="+mn-ea"/>
        <a:cs typeface="+mn-cs"/>
      </a:defRPr>
    </a:lvl5pPr>
    <a:lvl6pPr marL="3055010" algn="l" defTabSz="1222004" rtl="0" eaLnBrk="1" latinLnBrk="0" hangingPunct="1">
      <a:defRPr sz="1600" kern="1200">
        <a:solidFill>
          <a:schemeClr val="tx1"/>
        </a:solidFill>
        <a:latin typeface="+mn-lt"/>
        <a:ea typeface="+mn-ea"/>
        <a:cs typeface="+mn-cs"/>
      </a:defRPr>
    </a:lvl6pPr>
    <a:lvl7pPr marL="3666012" algn="l" defTabSz="1222004" rtl="0" eaLnBrk="1" latinLnBrk="0" hangingPunct="1">
      <a:defRPr sz="1600" kern="1200">
        <a:solidFill>
          <a:schemeClr val="tx1"/>
        </a:solidFill>
        <a:latin typeface="+mn-lt"/>
        <a:ea typeface="+mn-ea"/>
        <a:cs typeface="+mn-cs"/>
      </a:defRPr>
    </a:lvl7pPr>
    <a:lvl8pPr marL="4277015" algn="l" defTabSz="1222004" rtl="0" eaLnBrk="1" latinLnBrk="0" hangingPunct="1">
      <a:defRPr sz="1600" kern="1200">
        <a:solidFill>
          <a:schemeClr val="tx1"/>
        </a:solidFill>
        <a:latin typeface="+mn-lt"/>
        <a:ea typeface="+mn-ea"/>
        <a:cs typeface="+mn-cs"/>
      </a:defRPr>
    </a:lvl8pPr>
    <a:lvl9pPr marL="4888017" algn="l" defTabSz="122200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41A5207-5EC8-46CC-9ADC-0C3E46451AFD}" type="slidenum">
              <a:rPr lang="en-IN" smtClean="0">
                <a:solidFill>
                  <a:prstClr val="black"/>
                </a:solidFill>
              </a:rPr>
              <a:pPr/>
              <a:t>3</a:t>
            </a:fld>
            <a:endParaRPr lang="en-IN" dirty="0">
              <a:solidFill>
                <a:prstClr val="black"/>
              </a:solidFill>
            </a:endParaRPr>
          </a:p>
        </p:txBody>
      </p:sp>
    </p:spTree>
    <p:extLst>
      <p:ext uri="{BB962C8B-B14F-4D97-AF65-F5344CB8AC3E}">
        <p14:creationId xmlns:p14="http://schemas.microsoft.com/office/powerpoint/2010/main" val="3963315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41A5207-5EC8-46CC-9ADC-0C3E46451AFD}" type="slidenum">
              <a:rPr lang="en-IN" smtClean="0"/>
              <a:pPr/>
              <a:t>5</a:t>
            </a:fld>
            <a:endParaRPr lang="en-IN" dirty="0"/>
          </a:p>
        </p:txBody>
      </p:sp>
    </p:spTree>
    <p:extLst>
      <p:ext uri="{BB962C8B-B14F-4D97-AF65-F5344CB8AC3E}">
        <p14:creationId xmlns:p14="http://schemas.microsoft.com/office/powerpoint/2010/main" val="70702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7116446"/>
            <a:ext cx="10881360" cy="1097915"/>
          </a:xfrm>
          <a:prstGeom prst="rect">
            <a:avLst/>
          </a:prstGeom>
        </p:spPr>
        <p:txBody>
          <a:bodyPr/>
          <a:lstStyle>
            <a:lvl1pPr algn="l">
              <a:defRPr sz="5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60120" y="8214360"/>
            <a:ext cx="8961120" cy="1066800"/>
          </a:xfrm>
          <a:prstGeom prst="rect">
            <a:avLst/>
          </a:prstGeom>
        </p:spPr>
        <p:txBody>
          <a:bodyPr/>
          <a:lstStyle>
            <a:lvl1pPr marL="0" indent="0" algn="l">
              <a:buNone/>
              <a:defRPr>
                <a:solidFill>
                  <a:srgbClr val="FFC000"/>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226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9400" y="120080"/>
            <a:ext cx="11305976" cy="1152128"/>
          </a:xfrm>
        </p:spPr>
        <p:txBody>
          <a:bodyPr/>
          <a:lstStyle/>
          <a:p>
            <a:r>
              <a:rPr lang="en-US" dirty="0"/>
              <a:t>Click to edit Master title style</a:t>
            </a:r>
            <a:endParaRPr lang="en-IN" dirty="0"/>
          </a:p>
        </p:txBody>
      </p:sp>
      <p:sp>
        <p:nvSpPr>
          <p:cNvPr id="4" name="Slide Number Placeholder 3"/>
          <p:cNvSpPr>
            <a:spLocks noGrp="1"/>
          </p:cNvSpPr>
          <p:nvPr>
            <p:ph type="sldNum" sz="quarter" idx="11"/>
          </p:nvPr>
        </p:nvSpPr>
        <p:spPr/>
        <p:txBody>
          <a:bodyPr/>
          <a:lstStyle/>
          <a:p>
            <a:fld id="{359BCF88-905E-45E9-BDD2-E6C59DFB1E1A}" type="slidenum">
              <a:rPr lang="en-IN" smtClean="0">
                <a:solidFill>
                  <a:srgbClr val="FFFFFF"/>
                </a:solidFill>
              </a:rPr>
              <a:pPr/>
              <a:t>‹#›</a:t>
            </a:fld>
            <a:endParaRPr lang="en-IN" dirty="0">
              <a:solidFill>
                <a:srgbClr val="FFFFFF"/>
              </a:solidFill>
            </a:endParaRPr>
          </a:p>
        </p:txBody>
      </p:sp>
      <p:sp>
        <p:nvSpPr>
          <p:cNvPr id="5" name="Footer Placeholder 4"/>
          <p:cNvSpPr>
            <a:spLocks noGrp="1"/>
          </p:cNvSpPr>
          <p:nvPr>
            <p:ph type="ftr" sz="quarter" idx="12"/>
          </p:nvPr>
        </p:nvSpPr>
        <p:spPr/>
        <p:txBody>
          <a:bodyPr/>
          <a:lstStyle/>
          <a:p>
            <a:r>
              <a:rPr lang="en-IN" dirty="0">
                <a:solidFill>
                  <a:srgbClr val="FFFFFF"/>
                </a:solidFill>
              </a:rPr>
              <a:t>Swades Foundation</a:t>
            </a:r>
          </a:p>
        </p:txBody>
      </p:sp>
    </p:spTree>
    <p:extLst>
      <p:ext uri="{BB962C8B-B14F-4D97-AF65-F5344CB8AC3E}">
        <p14:creationId xmlns:p14="http://schemas.microsoft.com/office/powerpoint/2010/main" val="3196800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l="379" t="1250"/>
          <a:stretch/>
        </p:blipFill>
        <p:spPr>
          <a:xfrm>
            <a:off x="0" y="0"/>
            <a:ext cx="12801600" cy="9601200"/>
          </a:xfrm>
          <a:prstGeom prst="rect">
            <a:avLst/>
          </a:prstGeom>
        </p:spPr>
      </p:pic>
    </p:spTree>
    <p:extLst>
      <p:ext uri="{BB962C8B-B14F-4D97-AF65-F5344CB8AC3E}">
        <p14:creationId xmlns:p14="http://schemas.microsoft.com/office/powerpoint/2010/main" val="483071860"/>
      </p:ext>
    </p:extLst>
  </p:cSld>
  <p:clrMap bg1="lt1" tx1="dk1" bg2="lt2" tx2="dk2" accent1="accent1" accent2="accent2" accent3="accent3" accent4="accent4" accent5="accent5" accent6="accent6" hlink="hlink" folHlink="folHlink"/>
  <p:sldLayoutIdLst>
    <p:sldLayoutId id="2147483658" r:id="rId1"/>
  </p:sldLayoutIdLst>
  <p:hf hdr="0"/>
  <p:txStyles>
    <p:titleStyle>
      <a:lvl1pPr algn="ctr" defTabSz="1280160" rtl="0" eaLnBrk="1" latinLnBrk="0" hangingPunct="1">
        <a:spcBef>
          <a:spcPct val="0"/>
        </a:spcBef>
        <a:buNone/>
        <a:defRPr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p:cNvPicPr>
          <p:nvPr userDrawn="1"/>
        </p:nvPicPr>
        <p:blipFill>
          <a:blip r:embed="rId3">
            <a:extLst>
              <a:ext uri="{28A0092B-C50C-407E-A947-70E740481C1C}">
                <a14:useLocalDpi xmlns:a14="http://schemas.microsoft.com/office/drawing/2010/main"/>
              </a:ext>
            </a:extLst>
          </a:blip>
          <a:stretch>
            <a:fillRect/>
          </a:stretch>
        </p:blipFill>
        <p:spPr>
          <a:xfrm>
            <a:off x="0" y="9211301"/>
            <a:ext cx="12801600" cy="274320"/>
          </a:xfrm>
          <a:prstGeom prst="rect">
            <a:avLst/>
          </a:prstGeom>
        </p:spPr>
      </p:pic>
      <p:sp>
        <p:nvSpPr>
          <p:cNvPr id="2" name="Title Placeholder 1"/>
          <p:cNvSpPr>
            <a:spLocks noGrp="1"/>
          </p:cNvSpPr>
          <p:nvPr>
            <p:ph type="title"/>
          </p:nvPr>
        </p:nvSpPr>
        <p:spPr>
          <a:xfrm>
            <a:off x="279400" y="138741"/>
            <a:ext cx="11377984" cy="1133467"/>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279400" y="1399835"/>
            <a:ext cx="12242080" cy="72479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Slide Number Placeholder 5"/>
          <p:cNvSpPr>
            <a:spLocks noGrp="1"/>
          </p:cNvSpPr>
          <p:nvPr>
            <p:ph type="sldNum" sz="quarter" idx="4"/>
          </p:nvPr>
        </p:nvSpPr>
        <p:spPr>
          <a:xfrm>
            <a:off x="9854480" y="9211301"/>
            <a:ext cx="2667000" cy="274320"/>
          </a:xfrm>
          <a:prstGeom prst="rect">
            <a:avLst/>
          </a:prstGeom>
        </p:spPr>
        <p:txBody>
          <a:bodyPr vert="horz" lIns="91440" tIns="45720" rIns="91440" bIns="45720" rtlCol="0" anchor="ctr"/>
          <a:lstStyle>
            <a:lvl1pPr algn="r">
              <a:defRPr sz="1400">
                <a:solidFill>
                  <a:schemeClr val="bg1"/>
                </a:solidFill>
              </a:defRPr>
            </a:lvl1pPr>
          </a:lstStyle>
          <a:p>
            <a:pPr defTabSz="1280160"/>
            <a:fld id="{359BCF88-905E-45E9-BDD2-E6C59DFB1E1A}" type="slidenum">
              <a:rPr lang="en-IN" smtClean="0">
                <a:solidFill>
                  <a:srgbClr val="FFFFFF"/>
                </a:solidFill>
              </a:rPr>
              <a:pPr defTabSz="1280160"/>
              <a:t>‹#›</a:t>
            </a:fld>
            <a:endParaRPr lang="en-IN" dirty="0">
              <a:solidFill>
                <a:srgbClr val="FFFFFF"/>
              </a:solidFill>
            </a:endParaRPr>
          </a:p>
        </p:txBody>
      </p:sp>
      <p:sp>
        <p:nvSpPr>
          <p:cNvPr id="5" name="Footer Placeholder 4"/>
          <p:cNvSpPr>
            <a:spLocks noGrp="1"/>
          </p:cNvSpPr>
          <p:nvPr>
            <p:ph type="ftr" sz="quarter" idx="3"/>
          </p:nvPr>
        </p:nvSpPr>
        <p:spPr>
          <a:xfrm>
            <a:off x="4240530" y="9211301"/>
            <a:ext cx="4320540" cy="274320"/>
          </a:xfrm>
          <a:prstGeom prst="rect">
            <a:avLst/>
          </a:prstGeom>
        </p:spPr>
        <p:txBody>
          <a:bodyPr vert="horz" lIns="91440" tIns="45720" rIns="91440" bIns="45720" rtlCol="0" anchor="ctr"/>
          <a:lstStyle>
            <a:lvl1pPr algn="ctr">
              <a:defRPr sz="1400">
                <a:solidFill>
                  <a:schemeClr val="bg1"/>
                </a:solidFill>
              </a:defRPr>
            </a:lvl1pPr>
          </a:lstStyle>
          <a:p>
            <a:pPr defTabSz="1280160"/>
            <a:r>
              <a:rPr lang="en-IN" dirty="0">
                <a:solidFill>
                  <a:srgbClr val="FFFFFF"/>
                </a:solidFill>
              </a:rPr>
              <a:t>Swades Foundation</a:t>
            </a:r>
          </a:p>
        </p:txBody>
      </p:sp>
      <p:pic>
        <p:nvPicPr>
          <p:cNvPr id="11" name="Picture 10" descr="D:\Vaibhavi\SWADES\Logo\Swades Logo.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1878127" y="138741"/>
            <a:ext cx="643353" cy="1005840"/>
          </a:xfrm>
          <a:prstGeom prst="rect">
            <a:avLst/>
          </a:prstGeom>
          <a:noFill/>
        </p:spPr>
      </p:pic>
      <p:cxnSp>
        <p:nvCxnSpPr>
          <p:cNvPr id="12" name="Straight Connector 11"/>
          <p:cNvCxnSpPr/>
          <p:nvPr userDrawn="1"/>
        </p:nvCxnSpPr>
        <p:spPr>
          <a:xfrm>
            <a:off x="313578" y="1272208"/>
            <a:ext cx="1220862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858218"/>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l" defTabSz="1280160" rtl="0" eaLnBrk="1" latinLnBrk="0" hangingPunct="1">
        <a:lnSpc>
          <a:spcPct val="90000"/>
        </a:lnSpc>
        <a:spcBef>
          <a:spcPct val="0"/>
        </a:spcBef>
        <a:buNone/>
        <a:defRPr lang="en-IN" sz="4000" b="1" kern="1200" dirty="0">
          <a:solidFill>
            <a:srgbClr val="FF0000"/>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240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240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4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40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40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888">
          <p15:clr>
            <a:srgbClr val="F26B43"/>
          </p15:clr>
        </p15:guide>
        <p15:guide id="2" orient="horz" pos="3024">
          <p15:clr>
            <a:srgbClr val="F26B43"/>
          </p15:clr>
        </p15:guide>
        <p15:guide id="3" pos="1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www.swadesfoundation.org/" TargetMode="External"/><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5.jpe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image" Target="../media/image19.png"/><Relationship Id="rId21" Type="http://schemas.openxmlformats.org/officeDocument/2006/relationships/image" Target="../media/image32.png"/><Relationship Id="rId34" Type="http://schemas.openxmlformats.org/officeDocument/2006/relationships/image" Target="../media/image45.png"/><Relationship Id="rId7" Type="http://schemas.openxmlformats.org/officeDocument/2006/relationships/hyperlink" Target="https://twitter.com/WeAreSwades" TargetMode="External"/><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jpg"/><Relationship Id="rId2" Type="http://schemas.openxmlformats.org/officeDocument/2006/relationships/notesSlide" Target="../notesSlides/notesSlide2.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s://www.facebook.com/SwadesFoundation/" TargetMode="External"/><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hyperlink" Target="http://www.swadesfoundation.org/" TargetMode="External"/><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hyperlink" Target="mailto:FR@swadesfoundation.org" TargetMode="External"/><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8" Type="http://schemas.openxmlformats.org/officeDocument/2006/relationships/hyperlink" Target="https://www.linkedin.com/company/swadesfound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103" y="8558336"/>
            <a:ext cx="9289033" cy="1066800"/>
          </a:xfrm>
        </p:spPr>
        <p:txBody>
          <a:bodyPr/>
          <a:lstStyle/>
          <a:p>
            <a:r>
              <a:rPr lang="en-IN" sz="2800" b="1" dirty="0"/>
              <a:t>Swades Brief – </a:t>
            </a:r>
            <a:r>
              <a:rPr lang="en-IN" sz="2800" b="1" dirty="0" smtClean="0"/>
              <a:t>July</a:t>
            </a:r>
            <a:r>
              <a:rPr lang="en-IN" sz="2800" b="1" dirty="0" smtClean="0"/>
              <a:t> </a:t>
            </a:r>
            <a:r>
              <a:rPr lang="en-IN" sz="2800" b="1" dirty="0"/>
              <a:t>2018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85" t="2750" r="1385" b="2750"/>
          <a:stretch/>
        </p:blipFill>
        <p:spPr>
          <a:xfrm>
            <a:off x="-79920" y="1344216"/>
            <a:ext cx="12961440" cy="6912768"/>
          </a:xfrm>
          <a:prstGeom prst="rect">
            <a:avLst/>
          </a:prstGeom>
        </p:spPr>
      </p:pic>
    </p:spTree>
    <p:extLst>
      <p:ext uri="{BB962C8B-B14F-4D97-AF65-F5344CB8AC3E}">
        <p14:creationId xmlns:p14="http://schemas.microsoft.com/office/powerpoint/2010/main" val="1932158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About Swades</a:t>
            </a:r>
          </a:p>
        </p:txBody>
      </p:sp>
      <p:sp>
        <p:nvSpPr>
          <p:cNvPr id="8" name="Slide Number Placeholder 7"/>
          <p:cNvSpPr>
            <a:spLocks noGrp="1"/>
          </p:cNvSpPr>
          <p:nvPr>
            <p:ph type="sldNum" sz="quarter" idx="11"/>
          </p:nvPr>
        </p:nvSpPr>
        <p:spPr/>
        <p:txBody>
          <a:bodyPr/>
          <a:lstStyle/>
          <a:p>
            <a:fld id="{359BCF88-905E-45E9-BDD2-E6C59DFB1E1A}" type="slidenum">
              <a:rPr lang="en-IN" smtClean="0">
                <a:solidFill>
                  <a:prstClr val="white"/>
                </a:solidFill>
              </a:rPr>
              <a:pPr/>
              <a:t>1</a:t>
            </a:fld>
            <a:endParaRPr lang="en-IN" dirty="0">
              <a:solidFill>
                <a:prstClr val="white"/>
              </a:solidFill>
            </a:endParaRPr>
          </a:p>
        </p:txBody>
      </p:sp>
      <p:sp>
        <p:nvSpPr>
          <p:cNvPr id="7" name="Footer Placeholder 6"/>
          <p:cNvSpPr>
            <a:spLocks noGrp="1"/>
          </p:cNvSpPr>
          <p:nvPr>
            <p:ph type="ftr" sz="quarter" idx="12"/>
          </p:nvPr>
        </p:nvSpPr>
        <p:spPr/>
        <p:txBody>
          <a:bodyPr/>
          <a:lstStyle/>
          <a:p>
            <a:r>
              <a:rPr lang="en-IN" dirty="0">
                <a:solidFill>
                  <a:prstClr val="white"/>
                </a:solidFill>
              </a:rPr>
              <a:t>Swades Foundation</a:t>
            </a:r>
          </a:p>
        </p:txBody>
      </p:sp>
      <p:sp>
        <p:nvSpPr>
          <p:cNvPr id="3" name="Rectangle 2"/>
          <p:cNvSpPr/>
          <p:nvPr/>
        </p:nvSpPr>
        <p:spPr>
          <a:xfrm>
            <a:off x="208112" y="1416224"/>
            <a:ext cx="12319422" cy="361637"/>
          </a:xfrm>
          <a:prstGeom prst="rect">
            <a:avLst/>
          </a:prstGeom>
        </p:spPr>
        <p:txBody>
          <a:bodyPr wrap="square" numCol="1" spcCol="274320">
            <a:spAutoFit/>
          </a:bodyPr>
          <a:lstStyle/>
          <a:p>
            <a:pPr defTabSz="1280160">
              <a:lnSpc>
                <a:spcPts val="2100"/>
              </a:lnSpc>
              <a:spcBef>
                <a:spcPts val="600"/>
              </a:spcBef>
              <a:spcAft>
                <a:spcPts val="600"/>
              </a:spcAft>
            </a:pPr>
            <a:r>
              <a:rPr lang="en-US" sz="1650" dirty="0">
                <a:solidFill>
                  <a:prstClr val="black"/>
                </a:solidFill>
              </a:rPr>
              <a:t>Founded by Ronnie &amp; Zarina Screwvala, Swades operates with a single-minded focus of </a:t>
            </a:r>
            <a:r>
              <a:rPr lang="en-US" sz="1650" b="1" dirty="0">
                <a:solidFill>
                  <a:srgbClr val="FF0000"/>
                </a:solidFill>
              </a:rPr>
              <a:t>empowering 1 million Rural Indians every 5 to 6 years</a:t>
            </a:r>
            <a:r>
              <a:rPr lang="en-US" sz="1650" dirty="0">
                <a:solidFill>
                  <a:prstClr val="black"/>
                </a:solidFill>
              </a:rPr>
              <a:t> </a:t>
            </a:r>
          </a:p>
        </p:txBody>
      </p:sp>
      <p:graphicFrame>
        <p:nvGraphicFramePr>
          <p:cNvPr id="18" name="Diagram 17"/>
          <p:cNvGraphicFramePr/>
          <p:nvPr>
            <p:extLst/>
          </p:nvPr>
        </p:nvGraphicFramePr>
        <p:xfrm>
          <a:off x="279398" y="3504456"/>
          <a:ext cx="6235792" cy="2506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639639" y="1894731"/>
            <a:ext cx="5990209" cy="1400383"/>
          </a:xfrm>
          <a:prstGeom prst="rect">
            <a:avLst/>
          </a:prstGeom>
        </p:spPr>
        <p:txBody>
          <a:bodyPr wrap="square">
            <a:spAutoFit/>
          </a:bodyPr>
          <a:lstStyle/>
          <a:p>
            <a:pPr>
              <a:lnSpc>
                <a:spcPts val="2100"/>
              </a:lnSpc>
              <a:spcBef>
                <a:spcPts val="600"/>
              </a:spcBef>
              <a:spcAft>
                <a:spcPts val="600"/>
              </a:spcAft>
            </a:pPr>
            <a:r>
              <a:rPr lang="en-US" sz="1600" b="1" dirty="0">
                <a:solidFill>
                  <a:srgbClr val="FF0000"/>
                </a:solidFill>
              </a:rPr>
              <a:t>Current area of impact: Raigad district, Maharashtra</a:t>
            </a:r>
            <a:endParaRPr lang="en-US" sz="1600" b="1" u="sng" dirty="0">
              <a:solidFill>
                <a:prstClr val="black"/>
              </a:solidFill>
            </a:endParaRPr>
          </a:p>
          <a:p>
            <a:pPr>
              <a:lnSpc>
                <a:spcPts val="2100"/>
              </a:lnSpc>
              <a:spcAft>
                <a:spcPts val="600"/>
              </a:spcAft>
            </a:pPr>
            <a:r>
              <a:rPr lang="en-IN" sz="1600" b="1" dirty="0">
                <a:solidFill>
                  <a:prstClr val="black"/>
                </a:solidFill>
              </a:rPr>
              <a:t>Reach: ~471,000 lives</a:t>
            </a:r>
            <a:r>
              <a:rPr lang="en-IN" sz="1600" dirty="0">
                <a:solidFill>
                  <a:prstClr val="black"/>
                </a:solidFill>
              </a:rPr>
              <a:t> across</a:t>
            </a:r>
            <a:r>
              <a:rPr lang="en-IN" sz="1600" b="1" dirty="0">
                <a:solidFill>
                  <a:prstClr val="black"/>
                </a:solidFill>
              </a:rPr>
              <a:t> 2,000 villages </a:t>
            </a:r>
            <a:r>
              <a:rPr lang="en-IN" sz="1600" dirty="0">
                <a:solidFill>
                  <a:prstClr val="black"/>
                </a:solidFill>
              </a:rPr>
              <a:t>in </a:t>
            </a:r>
            <a:r>
              <a:rPr lang="en-IN" sz="1600" b="1" dirty="0">
                <a:solidFill>
                  <a:prstClr val="black"/>
                </a:solidFill>
              </a:rPr>
              <a:t>354 Gram Panchayats (GPs) </a:t>
            </a:r>
            <a:r>
              <a:rPr lang="en-IN" sz="1600" dirty="0">
                <a:solidFill>
                  <a:prstClr val="black"/>
                </a:solidFill>
              </a:rPr>
              <a:t>in </a:t>
            </a:r>
            <a:r>
              <a:rPr lang="en-IN" sz="1600" b="1" dirty="0">
                <a:solidFill>
                  <a:prstClr val="black"/>
                </a:solidFill>
              </a:rPr>
              <a:t>6 talukas (blocks) </a:t>
            </a:r>
            <a:r>
              <a:rPr lang="en-IN" sz="1600" dirty="0">
                <a:solidFill>
                  <a:prstClr val="black"/>
                </a:solidFill>
              </a:rPr>
              <a:t>+ </a:t>
            </a:r>
            <a:r>
              <a:rPr lang="en-IN" sz="1600" i="1" dirty="0">
                <a:solidFill>
                  <a:srgbClr val="F81010"/>
                </a:solidFill>
              </a:rPr>
              <a:t>now expanding to the 7</a:t>
            </a:r>
            <a:r>
              <a:rPr lang="en-IN" sz="1600" i="1" baseline="30000" dirty="0">
                <a:solidFill>
                  <a:srgbClr val="F81010"/>
                </a:solidFill>
              </a:rPr>
              <a:t>th</a:t>
            </a:r>
            <a:r>
              <a:rPr lang="en-IN" sz="1600" i="1" dirty="0">
                <a:solidFill>
                  <a:srgbClr val="F81010"/>
                </a:solidFill>
              </a:rPr>
              <a:t> block Sudhagad</a:t>
            </a:r>
          </a:p>
          <a:p>
            <a:pPr>
              <a:lnSpc>
                <a:spcPts val="2100"/>
              </a:lnSpc>
              <a:spcBef>
                <a:spcPts val="600"/>
              </a:spcBef>
              <a:spcAft>
                <a:spcPts val="600"/>
              </a:spcAft>
            </a:pPr>
            <a:r>
              <a:rPr lang="en-IN" sz="1600" b="1" dirty="0">
                <a:solidFill>
                  <a:prstClr val="black"/>
                </a:solidFill>
              </a:rPr>
              <a:t>Holistic development:</a:t>
            </a:r>
            <a:r>
              <a:rPr lang="en-IN" sz="1600" dirty="0">
                <a:solidFill>
                  <a:prstClr val="black"/>
                </a:solidFill>
              </a:rPr>
              <a:t> Empowering communities via 4 core themes</a:t>
            </a:r>
          </a:p>
        </p:txBody>
      </p:sp>
      <p:sp>
        <p:nvSpPr>
          <p:cNvPr id="10" name="Rectangle 9"/>
          <p:cNvSpPr/>
          <p:nvPr/>
        </p:nvSpPr>
        <p:spPr>
          <a:xfrm>
            <a:off x="208112" y="1896765"/>
            <a:ext cx="6408712" cy="2092881"/>
          </a:xfrm>
          <a:prstGeom prst="rect">
            <a:avLst/>
          </a:prstGeom>
        </p:spPr>
        <p:txBody>
          <a:bodyPr wrap="square">
            <a:spAutoFit/>
          </a:bodyPr>
          <a:lstStyle/>
          <a:p>
            <a:pPr defTabSz="1280160">
              <a:lnSpc>
                <a:spcPts val="2100"/>
              </a:lnSpc>
              <a:spcBef>
                <a:spcPts val="600"/>
              </a:spcBef>
              <a:spcAft>
                <a:spcPts val="600"/>
              </a:spcAft>
            </a:pPr>
            <a:r>
              <a:rPr lang="en-US" sz="1600" b="1" dirty="0">
                <a:solidFill>
                  <a:prstClr val="black"/>
                </a:solidFill>
              </a:rPr>
              <a:t>Vision: </a:t>
            </a:r>
            <a:r>
              <a:rPr lang="en-US" sz="1600" dirty="0">
                <a:solidFill>
                  <a:prstClr val="black"/>
                </a:solidFill>
              </a:rPr>
              <a:t>Build a </a:t>
            </a:r>
            <a:r>
              <a:rPr lang="en-US" sz="1600" b="1" dirty="0">
                <a:solidFill>
                  <a:srgbClr val="FF0000"/>
                </a:solidFill>
              </a:rPr>
              <a:t>model for sustainable and irreversible change</a:t>
            </a:r>
            <a:r>
              <a:rPr lang="en-US" sz="1600" b="1" dirty="0">
                <a:solidFill>
                  <a:prstClr val="black"/>
                </a:solidFill>
              </a:rPr>
              <a:t> </a:t>
            </a:r>
            <a:r>
              <a:rPr lang="en-US" sz="1600" dirty="0">
                <a:solidFill>
                  <a:prstClr val="black"/>
                </a:solidFill>
              </a:rPr>
              <a:t>by </a:t>
            </a:r>
            <a:r>
              <a:rPr lang="en-US" sz="1600" b="1" dirty="0">
                <a:solidFill>
                  <a:srgbClr val="FF0000"/>
                </a:solidFill>
              </a:rPr>
              <a:t>empowering rural communities</a:t>
            </a:r>
            <a:r>
              <a:rPr lang="en-US" sz="1600" b="1" dirty="0">
                <a:solidFill>
                  <a:prstClr val="black"/>
                </a:solidFill>
              </a:rPr>
              <a:t> </a:t>
            </a:r>
            <a:r>
              <a:rPr lang="en-US" sz="1600" dirty="0">
                <a:solidFill>
                  <a:prstClr val="black"/>
                </a:solidFill>
              </a:rPr>
              <a:t>to become </a:t>
            </a:r>
            <a:r>
              <a:rPr lang="en-US" sz="1600" b="1" dirty="0">
                <a:solidFill>
                  <a:srgbClr val="FF0000"/>
                </a:solidFill>
              </a:rPr>
              <a:t>self-dependent. </a:t>
            </a:r>
            <a:r>
              <a:rPr lang="en-US" sz="1600" dirty="0">
                <a:solidFill>
                  <a:prstClr val="black"/>
                </a:solidFill>
              </a:rPr>
              <a:t>Thus, creating </a:t>
            </a:r>
            <a:r>
              <a:rPr lang="en-US" sz="1600" b="1" dirty="0">
                <a:solidFill>
                  <a:srgbClr val="FF0000"/>
                </a:solidFill>
              </a:rPr>
              <a:t>rural communities as a strong asset </a:t>
            </a:r>
            <a:r>
              <a:rPr lang="en-US" sz="1600" dirty="0">
                <a:solidFill>
                  <a:prstClr val="black"/>
                </a:solidFill>
              </a:rPr>
              <a:t>to 21</a:t>
            </a:r>
            <a:r>
              <a:rPr lang="en-US" sz="1600" baseline="30000" dirty="0">
                <a:solidFill>
                  <a:prstClr val="black"/>
                </a:solidFill>
              </a:rPr>
              <a:t>st</a:t>
            </a:r>
            <a:r>
              <a:rPr lang="en-US" sz="1600" dirty="0">
                <a:solidFill>
                  <a:prstClr val="black"/>
                </a:solidFill>
              </a:rPr>
              <a:t> century India</a:t>
            </a:r>
          </a:p>
          <a:p>
            <a:pPr defTabSz="1280160">
              <a:lnSpc>
                <a:spcPts val="2100"/>
              </a:lnSpc>
              <a:spcBef>
                <a:spcPts val="1200"/>
              </a:spcBef>
              <a:spcAft>
                <a:spcPts val="600"/>
              </a:spcAft>
            </a:pPr>
            <a:r>
              <a:rPr lang="en-US" sz="1600" b="1" dirty="0">
                <a:solidFill>
                  <a:prstClr val="black"/>
                </a:solidFill>
              </a:rPr>
              <a:t>Strategy</a:t>
            </a:r>
            <a:r>
              <a:rPr lang="en-US" sz="1600" dirty="0">
                <a:solidFill>
                  <a:prstClr val="black"/>
                </a:solidFill>
              </a:rPr>
              <a:t>: </a:t>
            </a:r>
            <a:r>
              <a:rPr lang="en-IN" sz="1600" dirty="0">
                <a:solidFill>
                  <a:prstClr val="black"/>
                </a:solidFill>
              </a:rPr>
              <a:t>A </a:t>
            </a:r>
            <a:r>
              <a:rPr lang="en-IN" sz="1600" b="1" dirty="0">
                <a:solidFill>
                  <a:prstClr val="black"/>
                </a:solidFill>
              </a:rPr>
              <a:t>grassroots execution foundation</a:t>
            </a:r>
            <a:r>
              <a:rPr lang="en-IN" sz="1600" dirty="0">
                <a:solidFill>
                  <a:prstClr val="black"/>
                </a:solidFill>
              </a:rPr>
              <a:t>, creating a </a:t>
            </a:r>
            <a:r>
              <a:rPr lang="en-IN" sz="1600" b="1" dirty="0">
                <a:solidFill>
                  <a:srgbClr val="FF0000"/>
                </a:solidFill>
              </a:rPr>
              <a:t>model of rural empowerment, replicable at scale</a:t>
            </a:r>
            <a:r>
              <a:rPr lang="en-IN" sz="1600" dirty="0">
                <a:solidFill>
                  <a:prstClr val="black"/>
                </a:solidFill>
              </a:rPr>
              <a:t>, using the following approach:</a:t>
            </a:r>
          </a:p>
          <a:p>
            <a:pPr defTabSz="1280160">
              <a:lnSpc>
                <a:spcPts val="2100"/>
              </a:lnSpc>
              <a:spcBef>
                <a:spcPts val="600"/>
              </a:spcBef>
              <a:spcAft>
                <a:spcPts val="600"/>
              </a:spcAft>
            </a:pPr>
            <a:endParaRPr lang="en-US" sz="1600" b="1" dirty="0">
              <a:solidFill>
                <a:prstClr val="black"/>
              </a:solidFill>
            </a:endParaRPr>
          </a:p>
        </p:txBody>
      </p:sp>
      <p:sp>
        <p:nvSpPr>
          <p:cNvPr id="19" name="Rounded Rectangle 18"/>
          <p:cNvSpPr/>
          <p:nvPr/>
        </p:nvSpPr>
        <p:spPr>
          <a:xfrm>
            <a:off x="6760840" y="7301394"/>
            <a:ext cx="5772700" cy="179454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en-US" sz="1400" dirty="0">
              <a:solidFill>
                <a:srgbClr val="FFFFFF"/>
              </a:solidFill>
            </a:endParaRPr>
          </a:p>
        </p:txBody>
      </p:sp>
      <p:sp>
        <p:nvSpPr>
          <p:cNvPr id="23" name="Oval 22"/>
          <p:cNvSpPr/>
          <p:nvPr/>
        </p:nvSpPr>
        <p:spPr>
          <a:xfrm>
            <a:off x="10015603" y="4237777"/>
            <a:ext cx="2361316" cy="2319984"/>
          </a:xfrm>
          <a:custGeom>
            <a:avLst/>
            <a:gdLst>
              <a:gd name="connsiteX0" fmla="*/ 0 w 2340000"/>
              <a:gd name="connsiteY0" fmla="*/ 954000 h 1908000"/>
              <a:gd name="connsiteX1" fmla="*/ 1170000 w 2340000"/>
              <a:gd name="connsiteY1" fmla="*/ 0 h 1908000"/>
              <a:gd name="connsiteX2" fmla="*/ 2340000 w 2340000"/>
              <a:gd name="connsiteY2" fmla="*/ 954000 h 1908000"/>
              <a:gd name="connsiteX3" fmla="*/ 1170000 w 2340000"/>
              <a:gd name="connsiteY3" fmla="*/ 1908000 h 1908000"/>
              <a:gd name="connsiteX4" fmla="*/ 0 w 2340000"/>
              <a:gd name="connsiteY4" fmla="*/ 954000 h 1908000"/>
              <a:gd name="connsiteX0" fmla="*/ 601 w 2340601"/>
              <a:gd name="connsiteY0" fmla="*/ 1485628 h 2439628"/>
              <a:gd name="connsiteX1" fmla="*/ 1298192 w 2340601"/>
              <a:gd name="connsiteY1" fmla="*/ 0 h 2439628"/>
              <a:gd name="connsiteX2" fmla="*/ 2340601 w 2340601"/>
              <a:gd name="connsiteY2" fmla="*/ 1485628 h 2439628"/>
              <a:gd name="connsiteX3" fmla="*/ 1170601 w 2340601"/>
              <a:gd name="connsiteY3" fmla="*/ 2439628 h 2439628"/>
              <a:gd name="connsiteX4" fmla="*/ 601 w 2340601"/>
              <a:gd name="connsiteY4" fmla="*/ 1485628 h 2439628"/>
              <a:gd name="connsiteX0" fmla="*/ 416 w 2340416"/>
              <a:gd name="connsiteY0" fmla="*/ 1485931 h 2440926"/>
              <a:gd name="connsiteX1" fmla="*/ 1298007 w 2340416"/>
              <a:gd name="connsiteY1" fmla="*/ 303 h 2440926"/>
              <a:gd name="connsiteX2" fmla="*/ 2340416 w 2340416"/>
              <a:gd name="connsiteY2" fmla="*/ 1613522 h 2440926"/>
              <a:gd name="connsiteX3" fmla="*/ 1170416 w 2340416"/>
              <a:gd name="connsiteY3" fmla="*/ 2439931 h 2440926"/>
              <a:gd name="connsiteX4" fmla="*/ 416 w 2340416"/>
              <a:gd name="connsiteY4" fmla="*/ 1485931 h 2440926"/>
              <a:gd name="connsiteX0" fmla="*/ 416 w 2373567"/>
              <a:gd name="connsiteY0" fmla="*/ 1489364 h 2443938"/>
              <a:gd name="connsiteX1" fmla="*/ 1298007 w 2373567"/>
              <a:gd name="connsiteY1" fmla="*/ 3736 h 2443938"/>
              <a:gd name="connsiteX2" fmla="*/ 1977743 w 2373567"/>
              <a:gd name="connsiteY2" fmla="*/ 1081840 h 2443938"/>
              <a:gd name="connsiteX3" fmla="*/ 2340416 w 2373567"/>
              <a:gd name="connsiteY3" fmla="*/ 1616955 h 2443938"/>
              <a:gd name="connsiteX4" fmla="*/ 1170416 w 2373567"/>
              <a:gd name="connsiteY4" fmla="*/ 2443364 h 2443938"/>
              <a:gd name="connsiteX5" fmla="*/ 416 w 2373567"/>
              <a:gd name="connsiteY5" fmla="*/ 1489364 h 2443938"/>
              <a:gd name="connsiteX0" fmla="*/ 416 w 2373567"/>
              <a:gd name="connsiteY0" fmla="*/ 1488854 h 2443428"/>
              <a:gd name="connsiteX1" fmla="*/ 1298007 w 2373567"/>
              <a:gd name="connsiteY1" fmla="*/ 3226 h 2443428"/>
              <a:gd name="connsiteX2" fmla="*/ 1977743 w 2373567"/>
              <a:gd name="connsiteY2" fmla="*/ 1081330 h 2443428"/>
              <a:gd name="connsiteX3" fmla="*/ 2340416 w 2373567"/>
              <a:gd name="connsiteY3" fmla="*/ 1616445 h 2443428"/>
              <a:gd name="connsiteX4" fmla="*/ 1170416 w 2373567"/>
              <a:gd name="connsiteY4" fmla="*/ 2442854 h 2443428"/>
              <a:gd name="connsiteX5" fmla="*/ 416 w 2373567"/>
              <a:gd name="connsiteY5" fmla="*/ 1488854 h 2443428"/>
              <a:gd name="connsiteX0" fmla="*/ 560 w 2373711"/>
              <a:gd name="connsiteY0" fmla="*/ 1552467 h 2507041"/>
              <a:gd name="connsiteX1" fmla="*/ 1319416 w 2373711"/>
              <a:gd name="connsiteY1" fmla="*/ 3044 h 2507041"/>
              <a:gd name="connsiteX2" fmla="*/ 1977887 w 2373711"/>
              <a:gd name="connsiteY2" fmla="*/ 1144943 h 2507041"/>
              <a:gd name="connsiteX3" fmla="*/ 2340560 w 2373711"/>
              <a:gd name="connsiteY3" fmla="*/ 1680058 h 2507041"/>
              <a:gd name="connsiteX4" fmla="*/ 1170560 w 2373711"/>
              <a:gd name="connsiteY4" fmla="*/ 2506467 h 2507041"/>
              <a:gd name="connsiteX5" fmla="*/ 560 w 2373711"/>
              <a:gd name="connsiteY5" fmla="*/ 1552467 h 2507041"/>
              <a:gd name="connsiteX0" fmla="*/ 2948 w 2376099"/>
              <a:gd name="connsiteY0" fmla="*/ 1610387 h 2564961"/>
              <a:gd name="connsiteX1" fmla="*/ 853224 w 2376099"/>
              <a:gd name="connsiteY1" fmla="*/ 309730 h 2564961"/>
              <a:gd name="connsiteX2" fmla="*/ 1321804 w 2376099"/>
              <a:gd name="connsiteY2" fmla="*/ 60964 h 2564961"/>
              <a:gd name="connsiteX3" fmla="*/ 1980275 w 2376099"/>
              <a:gd name="connsiteY3" fmla="*/ 1202863 h 2564961"/>
              <a:gd name="connsiteX4" fmla="*/ 2342948 w 2376099"/>
              <a:gd name="connsiteY4" fmla="*/ 1737978 h 2564961"/>
              <a:gd name="connsiteX5" fmla="*/ 1172948 w 2376099"/>
              <a:gd name="connsiteY5" fmla="*/ 2564387 h 2564961"/>
              <a:gd name="connsiteX6" fmla="*/ 2948 w 2376099"/>
              <a:gd name="connsiteY6" fmla="*/ 1610387 h 2564961"/>
              <a:gd name="connsiteX0" fmla="*/ 2948 w 2376099"/>
              <a:gd name="connsiteY0" fmla="*/ 1550344 h 2504918"/>
              <a:gd name="connsiteX1" fmla="*/ 853224 w 2376099"/>
              <a:gd name="connsiteY1" fmla="*/ 249687 h 2504918"/>
              <a:gd name="connsiteX2" fmla="*/ 1321804 w 2376099"/>
              <a:gd name="connsiteY2" fmla="*/ 921 h 2504918"/>
              <a:gd name="connsiteX3" fmla="*/ 1661298 w 2376099"/>
              <a:gd name="connsiteY3" fmla="*/ 270952 h 2504918"/>
              <a:gd name="connsiteX4" fmla="*/ 1980275 w 2376099"/>
              <a:gd name="connsiteY4" fmla="*/ 1142820 h 2504918"/>
              <a:gd name="connsiteX5" fmla="*/ 2342948 w 2376099"/>
              <a:gd name="connsiteY5" fmla="*/ 1677935 h 2504918"/>
              <a:gd name="connsiteX6" fmla="*/ 1172948 w 2376099"/>
              <a:gd name="connsiteY6" fmla="*/ 2504344 h 2504918"/>
              <a:gd name="connsiteX7" fmla="*/ 2948 w 2376099"/>
              <a:gd name="connsiteY7" fmla="*/ 1550344 h 2504918"/>
              <a:gd name="connsiteX0" fmla="*/ 6601 w 2379752"/>
              <a:gd name="connsiteY0" fmla="*/ 1549482 h 2504056"/>
              <a:gd name="connsiteX1" fmla="*/ 708021 w 2379752"/>
              <a:gd name="connsiteY1" fmla="*/ 695392 h 2504056"/>
              <a:gd name="connsiteX2" fmla="*/ 856877 w 2379752"/>
              <a:gd name="connsiteY2" fmla="*/ 248825 h 2504056"/>
              <a:gd name="connsiteX3" fmla="*/ 1325457 w 2379752"/>
              <a:gd name="connsiteY3" fmla="*/ 59 h 2504056"/>
              <a:gd name="connsiteX4" fmla="*/ 1664951 w 2379752"/>
              <a:gd name="connsiteY4" fmla="*/ 270090 h 2504056"/>
              <a:gd name="connsiteX5" fmla="*/ 1983928 w 2379752"/>
              <a:gd name="connsiteY5" fmla="*/ 1141958 h 2504056"/>
              <a:gd name="connsiteX6" fmla="*/ 2346601 w 2379752"/>
              <a:gd name="connsiteY6" fmla="*/ 1677073 h 2504056"/>
              <a:gd name="connsiteX7" fmla="*/ 1176601 w 2379752"/>
              <a:gd name="connsiteY7" fmla="*/ 2503482 h 2504056"/>
              <a:gd name="connsiteX8" fmla="*/ 6601 w 2379752"/>
              <a:gd name="connsiteY8" fmla="*/ 1549482 h 2504056"/>
              <a:gd name="connsiteX0" fmla="*/ 10095 w 2383246"/>
              <a:gd name="connsiteY0" fmla="*/ 1549482 h 2504056"/>
              <a:gd name="connsiteX1" fmla="*/ 626455 w 2383246"/>
              <a:gd name="connsiteY1" fmla="*/ 865513 h 2504056"/>
              <a:gd name="connsiteX2" fmla="*/ 860371 w 2383246"/>
              <a:gd name="connsiteY2" fmla="*/ 248825 h 2504056"/>
              <a:gd name="connsiteX3" fmla="*/ 1328951 w 2383246"/>
              <a:gd name="connsiteY3" fmla="*/ 59 h 2504056"/>
              <a:gd name="connsiteX4" fmla="*/ 1668445 w 2383246"/>
              <a:gd name="connsiteY4" fmla="*/ 270090 h 2504056"/>
              <a:gd name="connsiteX5" fmla="*/ 1987422 w 2383246"/>
              <a:gd name="connsiteY5" fmla="*/ 1141958 h 2504056"/>
              <a:gd name="connsiteX6" fmla="*/ 2350095 w 2383246"/>
              <a:gd name="connsiteY6" fmla="*/ 1677073 h 2504056"/>
              <a:gd name="connsiteX7" fmla="*/ 1180095 w 2383246"/>
              <a:gd name="connsiteY7" fmla="*/ 2503482 h 2504056"/>
              <a:gd name="connsiteX8" fmla="*/ 10095 w 2383246"/>
              <a:gd name="connsiteY8" fmla="*/ 1549482 h 2504056"/>
              <a:gd name="connsiteX0" fmla="*/ 10095 w 2383246"/>
              <a:gd name="connsiteY0" fmla="*/ 1549482 h 2504056"/>
              <a:gd name="connsiteX1" fmla="*/ 626455 w 2383246"/>
              <a:gd name="connsiteY1" fmla="*/ 865513 h 2504056"/>
              <a:gd name="connsiteX2" fmla="*/ 860371 w 2383246"/>
              <a:gd name="connsiteY2" fmla="*/ 248825 h 2504056"/>
              <a:gd name="connsiteX3" fmla="*/ 1328951 w 2383246"/>
              <a:gd name="connsiteY3" fmla="*/ 59 h 2504056"/>
              <a:gd name="connsiteX4" fmla="*/ 1668445 w 2383246"/>
              <a:gd name="connsiteY4" fmla="*/ 270090 h 2504056"/>
              <a:gd name="connsiteX5" fmla="*/ 1987422 w 2383246"/>
              <a:gd name="connsiteY5" fmla="*/ 1141958 h 2504056"/>
              <a:gd name="connsiteX6" fmla="*/ 2350095 w 2383246"/>
              <a:gd name="connsiteY6" fmla="*/ 1677073 h 2504056"/>
              <a:gd name="connsiteX7" fmla="*/ 1180095 w 2383246"/>
              <a:gd name="connsiteY7" fmla="*/ 2503482 h 2504056"/>
              <a:gd name="connsiteX8" fmla="*/ 10095 w 2383246"/>
              <a:gd name="connsiteY8" fmla="*/ 1549482 h 2504056"/>
              <a:gd name="connsiteX0" fmla="*/ 8649 w 2488126"/>
              <a:gd name="connsiteY0" fmla="*/ 1379361 h 2506367"/>
              <a:gd name="connsiteX1" fmla="*/ 731335 w 2488126"/>
              <a:gd name="connsiteY1" fmla="*/ 865513 h 2506367"/>
              <a:gd name="connsiteX2" fmla="*/ 965251 w 2488126"/>
              <a:gd name="connsiteY2" fmla="*/ 248825 h 2506367"/>
              <a:gd name="connsiteX3" fmla="*/ 1433831 w 2488126"/>
              <a:gd name="connsiteY3" fmla="*/ 59 h 2506367"/>
              <a:gd name="connsiteX4" fmla="*/ 1773325 w 2488126"/>
              <a:gd name="connsiteY4" fmla="*/ 270090 h 2506367"/>
              <a:gd name="connsiteX5" fmla="*/ 2092302 w 2488126"/>
              <a:gd name="connsiteY5" fmla="*/ 1141958 h 2506367"/>
              <a:gd name="connsiteX6" fmla="*/ 2454975 w 2488126"/>
              <a:gd name="connsiteY6" fmla="*/ 1677073 h 2506367"/>
              <a:gd name="connsiteX7" fmla="*/ 1284975 w 2488126"/>
              <a:gd name="connsiteY7" fmla="*/ 2503482 h 2506367"/>
              <a:gd name="connsiteX8" fmla="*/ 8649 w 2488126"/>
              <a:gd name="connsiteY8" fmla="*/ 1379361 h 2506367"/>
              <a:gd name="connsiteX0" fmla="*/ 9770 w 2404186"/>
              <a:gd name="connsiteY0" fmla="*/ 1358096 h 2506763"/>
              <a:gd name="connsiteX1" fmla="*/ 647395 w 2404186"/>
              <a:gd name="connsiteY1" fmla="*/ 865513 h 2506763"/>
              <a:gd name="connsiteX2" fmla="*/ 881311 w 2404186"/>
              <a:gd name="connsiteY2" fmla="*/ 248825 h 2506763"/>
              <a:gd name="connsiteX3" fmla="*/ 1349891 w 2404186"/>
              <a:gd name="connsiteY3" fmla="*/ 59 h 2506763"/>
              <a:gd name="connsiteX4" fmla="*/ 1689385 w 2404186"/>
              <a:gd name="connsiteY4" fmla="*/ 270090 h 2506763"/>
              <a:gd name="connsiteX5" fmla="*/ 2008362 w 2404186"/>
              <a:gd name="connsiteY5" fmla="*/ 1141958 h 2506763"/>
              <a:gd name="connsiteX6" fmla="*/ 2371035 w 2404186"/>
              <a:gd name="connsiteY6" fmla="*/ 1677073 h 2506763"/>
              <a:gd name="connsiteX7" fmla="*/ 1201035 w 2404186"/>
              <a:gd name="connsiteY7" fmla="*/ 2503482 h 2506763"/>
              <a:gd name="connsiteX8" fmla="*/ 9770 w 2404186"/>
              <a:gd name="connsiteY8" fmla="*/ 1358096 h 2506763"/>
              <a:gd name="connsiteX0" fmla="*/ 9770 w 2423940"/>
              <a:gd name="connsiteY0" fmla="*/ 1358096 h 2515311"/>
              <a:gd name="connsiteX1" fmla="*/ 647395 w 2423940"/>
              <a:gd name="connsiteY1" fmla="*/ 865513 h 2515311"/>
              <a:gd name="connsiteX2" fmla="*/ 881311 w 2423940"/>
              <a:gd name="connsiteY2" fmla="*/ 248825 h 2515311"/>
              <a:gd name="connsiteX3" fmla="*/ 1349891 w 2423940"/>
              <a:gd name="connsiteY3" fmla="*/ 59 h 2515311"/>
              <a:gd name="connsiteX4" fmla="*/ 1689385 w 2423940"/>
              <a:gd name="connsiteY4" fmla="*/ 270090 h 2515311"/>
              <a:gd name="connsiteX5" fmla="*/ 2008362 w 2423940"/>
              <a:gd name="connsiteY5" fmla="*/ 1141958 h 2515311"/>
              <a:gd name="connsiteX6" fmla="*/ 2392300 w 2423940"/>
              <a:gd name="connsiteY6" fmla="*/ 1889724 h 2515311"/>
              <a:gd name="connsiteX7" fmla="*/ 1201035 w 2423940"/>
              <a:gd name="connsiteY7" fmla="*/ 2503482 h 2515311"/>
              <a:gd name="connsiteX8" fmla="*/ 9770 w 2423940"/>
              <a:gd name="connsiteY8" fmla="*/ 1358096 h 2515311"/>
              <a:gd name="connsiteX0" fmla="*/ 9716 w 2423886"/>
              <a:gd name="connsiteY0" fmla="*/ 1358096 h 2503681"/>
              <a:gd name="connsiteX1" fmla="*/ 647341 w 2423886"/>
              <a:gd name="connsiteY1" fmla="*/ 865513 h 2503681"/>
              <a:gd name="connsiteX2" fmla="*/ 881257 w 2423886"/>
              <a:gd name="connsiteY2" fmla="*/ 248825 h 2503681"/>
              <a:gd name="connsiteX3" fmla="*/ 1349837 w 2423886"/>
              <a:gd name="connsiteY3" fmla="*/ 59 h 2503681"/>
              <a:gd name="connsiteX4" fmla="*/ 1689331 w 2423886"/>
              <a:gd name="connsiteY4" fmla="*/ 270090 h 2503681"/>
              <a:gd name="connsiteX5" fmla="*/ 2008308 w 2423886"/>
              <a:gd name="connsiteY5" fmla="*/ 1141958 h 2503681"/>
              <a:gd name="connsiteX6" fmla="*/ 2392246 w 2423886"/>
              <a:gd name="connsiteY6" fmla="*/ 1889724 h 2503681"/>
              <a:gd name="connsiteX7" fmla="*/ 1200981 w 2423886"/>
              <a:gd name="connsiteY7" fmla="*/ 2503482 h 2503681"/>
              <a:gd name="connsiteX8" fmla="*/ 328364 w 2423886"/>
              <a:gd name="connsiteY8" fmla="*/ 1950033 h 2503681"/>
              <a:gd name="connsiteX9" fmla="*/ 9716 w 2423886"/>
              <a:gd name="connsiteY9" fmla="*/ 1358096 h 2503681"/>
              <a:gd name="connsiteX0" fmla="*/ 507 w 2414677"/>
              <a:gd name="connsiteY0" fmla="*/ 1358096 h 2503681"/>
              <a:gd name="connsiteX1" fmla="*/ 255359 w 2414677"/>
              <a:gd name="connsiteY1" fmla="*/ 1056899 h 2503681"/>
              <a:gd name="connsiteX2" fmla="*/ 638132 w 2414677"/>
              <a:gd name="connsiteY2" fmla="*/ 865513 h 2503681"/>
              <a:gd name="connsiteX3" fmla="*/ 872048 w 2414677"/>
              <a:gd name="connsiteY3" fmla="*/ 248825 h 2503681"/>
              <a:gd name="connsiteX4" fmla="*/ 1340628 w 2414677"/>
              <a:gd name="connsiteY4" fmla="*/ 59 h 2503681"/>
              <a:gd name="connsiteX5" fmla="*/ 1680122 w 2414677"/>
              <a:gd name="connsiteY5" fmla="*/ 270090 h 2503681"/>
              <a:gd name="connsiteX6" fmla="*/ 1999099 w 2414677"/>
              <a:gd name="connsiteY6" fmla="*/ 1141958 h 2503681"/>
              <a:gd name="connsiteX7" fmla="*/ 2383037 w 2414677"/>
              <a:gd name="connsiteY7" fmla="*/ 1889724 h 2503681"/>
              <a:gd name="connsiteX8" fmla="*/ 1191772 w 2414677"/>
              <a:gd name="connsiteY8" fmla="*/ 2503482 h 2503681"/>
              <a:gd name="connsiteX9" fmla="*/ 319155 w 2414677"/>
              <a:gd name="connsiteY9" fmla="*/ 1950033 h 2503681"/>
              <a:gd name="connsiteX10" fmla="*/ 507 w 2414677"/>
              <a:gd name="connsiteY10" fmla="*/ 1358096 h 2503681"/>
              <a:gd name="connsiteX0" fmla="*/ 507 w 2414677"/>
              <a:gd name="connsiteY0" fmla="*/ 1358096 h 2514904"/>
              <a:gd name="connsiteX1" fmla="*/ 255359 w 2414677"/>
              <a:gd name="connsiteY1" fmla="*/ 1056899 h 2514904"/>
              <a:gd name="connsiteX2" fmla="*/ 638132 w 2414677"/>
              <a:gd name="connsiteY2" fmla="*/ 865513 h 2514904"/>
              <a:gd name="connsiteX3" fmla="*/ 872048 w 2414677"/>
              <a:gd name="connsiteY3" fmla="*/ 248825 h 2514904"/>
              <a:gd name="connsiteX4" fmla="*/ 1340628 w 2414677"/>
              <a:gd name="connsiteY4" fmla="*/ 59 h 2514904"/>
              <a:gd name="connsiteX5" fmla="*/ 1680122 w 2414677"/>
              <a:gd name="connsiteY5" fmla="*/ 270090 h 2514904"/>
              <a:gd name="connsiteX6" fmla="*/ 1999099 w 2414677"/>
              <a:gd name="connsiteY6" fmla="*/ 1141958 h 2514904"/>
              <a:gd name="connsiteX7" fmla="*/ 2383037 w 2414677"/>
              <a:gd name="connsiteY7" fmla="*/ 1889724 h 2514904"/>
              <a:gd name="connsiteX8" fmla="*/ 1999099 w 2414677"/>
              <a:gd name="connsiteY8" fmla="*/ 2290275 h 2514904"/>
              <a:gd name="connsiteX9" fmla="*/ 1191772 w 2414677"/>
              <a:gd name="connsiteY9" fmla="*/ 2503482 h 2514904"/>
              <a:gd name="connsiteX10" fmla="*/ 319155 w 2414677"/>
              <a:gd name="connsiteY10" fmla="*/ 1950033 h 2514904"/>
              <a:gd name="connsiteX11" fmla="*/ 507 w 2414677"/>
              <a:gd name="connsiteY11" fmla="*/ 1358096 h 2514904"/>
              <a:gd name="connsiteX0" fmla="*/ 507 w 2414677"/>
              <a:gd name="connsiteY0" fmla="*/ 1358096 h 2386166"/>
              <a:gd name="connsiteX1" fmla="*/ 255359 w 2414677"/>
              <a:gd name="connsiteY1" fmla="*/ 1056899 h 2386166"/>
              <a:gd name="connsiteX2" fmla="*/ 638132 w 2414677"/>
              <a:gd name="connsiteY2" fmla="*/ 865513 h 2386166"/>
              <a:gd name="connsiteX3" fmla="*/ 872048 w 2414677"/>
              <a:gd name="connsiteY3" fmla="*/ 248825 h 2386166"/>
              <a:gd name="connsiteX4" fmla="*/ 1340628 w 2414677"/>
              <a:gd name="connsiteY4" fmla="*/ 59 h 2386166"/>
              <a:gd name="connsiteX5" fmla="*/ 1680122 w 2414677"/>
              <a:gd name="connsiteY5" fmla="*/ 270090 h 2386166"/>
              <a:gd name="connsiteX6" fmla="*/ 1999099 w 2414677"/>
              <a:gd name="connsiteY6" fmla="*/ 1141958 h 2386166"/>
              <a:gd name="connsiteX7" fmla="*/ 2383037 w 2414677"/>
              <a:gd name="connsiteY7" fmla="*/ 1889724 h 2386166"/>
              <a:gd name="connsiteX8" fmla="*/ 1999099 w 2414677"/>
              <a:gd name="connsiteY8" fmla="*/ 2290275 h 2386166"/>
              <a:gd name="connsiteX9" fmla="*/ 1383158 w 2414677"/>
              <a:gd name="connsiteY9" fmla="*/ 2354626 h 2386166"/>
              <a:gd name="connsiteX10" fmla="*/ 319155 w 2414677"/>
              <a:gd name="connsiteY10" fmla="*/ 1950033 h 2386166"/>
              <a:gd name="connsiteX11" fmla="*/ 507 w 2414677"/>
              <a:gd name="connsiteY11" fmla="*/ 1358096 h 2386166"/>
              <a:gd name="connsiteX0" fmla="*/ 507 w 2414677"/>
              <a:gd name="connsiteY0" fmla="*/ 1358096 h 2381484"/>
              <a:gd name="connsiteX1" fmla="*/ 255359 w 2414677"/>
              <a:gd name="connsiteY1" fmla="*/ 1056899 h 2381484"/>
              <a:gd name="connsiteX2" fmla="*/ 638132 w 2414677"/>
              <a:gd name="connsiteY2" fmla="*/ 865513 h 2381484"/>
              <a:gd name="connsiteX3" fmla="*/ 872048 w 2414677"/>
              <a:gd name="connsiteY3" fmla="*/ 248825 h 2381484"/>
              <a:gd name="connsiteX4" fmla="*/ 1340628 w 2414677"/>
              <a:gd name="connsiteY4" fmla="*/ 59 h 2381484"/>
              <a:gd name="connsiteX5" fmla="*/ 1680122 w 2414677"/>
              <a:gd name="connsiteY5" fmla="*/ 270090 h 2381484"/>
              <a:gd name="connsiteX6" fmla="*/ 1999099 w 2414677"/>
              <a:gd name="connsiteY6" fmla="*/ 1141958 h 2381484"/>
              <a:gd name="connsiteX7" fmla="*/ 2383037 w 2414677"/>
              <a:gd name="connsiteY7" fmla="*/ 1889724 h 2381484"/>
              <a:gd name="connsiteX8" fmla="*/ 1999099 w 2414677"/>
              <a:gd name="connsiteY8" fmla="*/ 2290275 h 2381484"/>
              <a:gd name="connsiteX9" fmla="*/ 1383158 w 2414677"/>
              <a:gd name="connsiteY9" fmla="*/ 2354626 h 2381484"/>
              <a:gd name="connsiteX10" fmla="*/ 1042168 w 2414677"/>
              <a:gd name="connsiteY10" fmla="*/ 2013828 h 2381484"/>
              <a:gd name="connsiteX11" fmla="*/ 319155 w 2414677"/>
              <a:gd name="connsiteY11" fmla="*/ 1950033 h 2381484"/>
              <a:gd name="connsiteX12" fmla="*/ 507 w 2414677"/>
              <a:gd name="connsiteY12" fmla="*/ 1358096 h 2381484"/>
              <a:gd name="connsiteX0" fmla="*/ 507 w 2414677"/>
              <a:gd name="connsiteY0" fmla="*/ 1358096 h 2391680"/>
              <a:gd name="connsiteX1" fmla="*/ 255359 w 2414677"/>
              <a:gd name="connsiteY1" fmla="*/ 1056899 h 2391680"/>
              <a:gd name="connsiteX2" fmla="*/ 638132 w 2414677"/>
              <a:gd name="connsiteY2" fmla="*/ 865513 h 2391680"/>
              <a:gd name="connsiteX3" fmla="*/ 872048 w 2414677"/>
              <a:gd name="connsiteY3" fmla="*/ 248825 h 2391680"/>
              <a:gd name="connsiteX4" fmla="*/ 1340628 w 2414677"/>
              <a:gd name="connsiteY4" fmla="*/ 59 h 2391680"/>
              <a:gd name="connsiteX5" fmla="*/ 1680122 w 2414677"/>
              <a:gd name="connsiteY5" fmla="*/ 270090 h 2391680"/>
              <a:gd name="connsiteX6" fmla="*/ 1999099 w 2414677"/>
              <a:gd name="connsiteY6" fmla="*/ 1141958 h 2391680"/>
              <a:gd name="connsiteX7" fmla="*/ 2383037 w 2414677"/>
              <a:gd name="connsiteY7" fmla="*/ 1889724 h 2391680"/>
              <a:gd name="connsiteX8" fmla="*/ 1999099 w 2414677"/>
              <a:gd name="connsiteY8" fmla="*/ 2290275 h 2391680"/>
              <a:gd name="connsiteX9" fmla="*/ 1531266 w 2414677"/>
              <a:gd name="connsiteY9" fmla="*/ 2375335 h 2391680"/>
              <a:gd name="connsiteX10" fmla="*/ 1383158 w 2414677"/>
              <a:gd name="connsiteY10" fmla="*/ 2354626 h 2391680"/>
              <a:gd name="connsiteX11" fmla="*/ 1042168 w 2414677"/>
              <a:gd name="connsiteY11" fmla="*/ 2013828 h 2391680"/>
              <a:gd name="connsiteX12" fmla="*/ 319155 w 2414677"/>
              <a:gd name="connsiteY12" fmla="*/ 1950033 h 2391680"/>
              <a:gd name="connsiteX13" fmla="*/ 507 w 2414677"/>
              <a:gd name="connsiteY13" fmla="*/ 1358096 h 2391680"/>
              <a:gd name="connsiteX0" fmla="*/ 507 w 2414677"/>
              <a:gd name="connsiteY0" fmla="*/ 1358096 h 2405049"/>
              <a:gd name="connsiteX1" fmla="*/ 255359 w 2414677"/>
              <a:gd name="connsiteY1" fmla="*/ 1056899 h 2405049"/>
              <a:gd name="connsiteX2" fmla="*/ 638132 w 2414677"/>
              <a:gd name="connsiteY2" fmla="*/ 865513 h 2405049"/>
              <a:gd name="connsiteX3" fmla="*/ 872048 w 2414677"/>
              <a:gd name="connsiteY3" fmla="*/ 248825 h 2405049"/>
              <a:gd name="connsiteX4" fmla="*/ 1340628 w 2414677"/>
              <a:gd name="connsiteY4" fmla="*/ 59 h 2405049"/>
              <a:gd name="connsiteX5" fmla="*/ 1680122 w 2414677"/>
              <a:gd name="connsiteY5" fmla="*/ 270090 h 2405049"/>
              <a:gd name="connsiteX6" fmla="*/ 1999099 w 2414677"/>
              <a:gd name="connsiteY6" fmla="*/ 1141958 h 2405049"/>
              <a:gd name="connsiteX7" fmla="*/ 2383037 w 2414677"/>
              <a:gd name="connsiteY7" fmla="*/ 1889724 h 2405049"/>
              <a:gd name="connsiteX8" fmla="*/ 1999099 w 2414677"/>
              <a:gd name="connsiteY8" fmla="*/ 2290275 h 2405049"/>
              <a:gd name="connsiteX9" fmla="*/ 1531266 w 2414677"/>
              <a:gd name="connsiteY9" fmla="*/ 2375335 h 2405049"/>
              <a:gd name="connsiteX10" fmla="*/ 1532014 w 2414677"/>
              <a:gd name="connsiteY10" fmla="*/ 2375892 h 2405049"/>
              <a:gd name="connsiteX11" fmla="*/ 1042168 w 2414677"/>
              <a:gd name="connsiteY11" fmla="*/ 2013828 h 2405049"/>
              <a:gd name="connsiteX12" fmla="*/ 319155 w 2414677"/>
              <a:gd name="connsiteY12" fmla="*/ 1950033 h 2405049"/>
              <a:gd name="connsiteX13" fmla="*/ 507 w 2414677"/>
              <a:gd name="connsiteY13" fmla="*/ 1358096 h 2405049"/>
              <a:gd name="connsiteX0" fmla="*/ 507 w 2422688"/>
              <a:gd name="connsiteY0" fmla="*/ 1358096 h 2405049"/>
              <a:gd name="connsiteX1" fmla="*/ 255359 w 2422688"/>
              <a:gd name="connsiteY1" fmla="*/ 1056899 h 2405049"/>
              <a:gd name="connsiteX2" fmla="*/ 638132 w 2422688"/>
              <a:gd name="connsiteY2" fmla="*/ 865513 h 2405049"/>
              <a:gd name="connsiteX3" fmla="*/ 872048 w 2422688"/>
              <a:gd name="connsiteY3" fmla="*/ 248825 h 2405049"/>
              <a:gd name="connsiteX4" fmla="*/ 1340628 w 2422688"/>
              <a:gd name="connsiteY4" fmla="*/ 59 h 2405049"/>
              <a:gd name="connsiteX5" fmla="*/ 1680122 w 2422688"/>
              <a:gd name="connsiteY5" fmla="*/ 270090 h 2405049"/>
              <a:gd name="connsiteX6" fmla="*/ 1999099 w 2422688"/>
              <a:gd name="connsiteY6" fmla="*/ 1141958 h 2405049"/>
              <a:gd name="connsiteX7" fmla="*/ 2360606 w 2422688"/>
              <a:gd name="connsiteY7" fmla="*/ 1524730 h 2405049"/>
              <a:gd name="connsiteX8" fmla="*/ 2383037 w 2422688"/>
              <a:gd name="connsiteY8" fmla="*/ 1889724 h 2405049"/>
              <a:gd name="connsiteX9" fmla="*/ 1999099 w 2422688"/>
              <a:gd name="connsiteY9" fmla="*/ 2290275 h 2405049"/>
              <a:gd name="connsiteX10" fmla="*/ 1531266 w 2422688"/>
              <a:gd name="connsiteY10" fmla="*/ 2375335 h 2405049"/>
              <a:gd name="connsiteX11" fmla="*/ 1532014 w 2422688"/>
              <a:gd name="connsiteY11" fmla="*/ 2375892 h 2405049"/>
              <a:gd name="connsiteX12" fmla="*/ 1042168 w 2422688"/>
              <a:gd name="connsiteY12" fmla="*/ 2013828 h 2405049"/>
              <a:gd name="connsiteX13" fmla="*/ 319155 w 2422688"/>
              <a:gd name="connsiteY13" fmla="*/ 1950033 h 2405049"/>
              <a:gd name="connsiteX14" fmla="*/ 507 w 2422688"/>
              <a:gd name="connsiteY14" fmla="*/ 1358096 h 2405049"/>
              <a:gd name="connsiteX0" fmla="*/ 507 w 2403797"/>
              <a:gd name="connsiteY0" fmla="*/ 1358096 h 2405049"/>
              <a:gd name="connsiteX1" fmla="*/ 255359 w 2403797"/>
              <a:gd name="connsiteY1" fmla="*/ 1056899 h 2405049"/>
              <a:gd name="connsiteX2" fmla="*/ 638132 w 2403797"/>
              <a:gd name="connsiteY2" fmla="*/ 865513 h 2405049"/>
              <a:gd name="connsiteX3" fmla="*/ 872048 w 2403797"/>
              <a:gd name="connsiteY3" fmla="*/ 248825 h 2405049"/>
              <a:gd name="connsiteX4" fmla="*/ 1340628 w 2403797"/>
              <a:gd name="connsiteY4" fmla="*/ 59 h 2405049"/>
              <a:gd name="connsiteX5" fmla="*/ 1680122 w 2403797"/>
              <a:gd name="connsiteY5" fmla="*/ 270090 h 2405049"/>
              <a:gd name="connsiteX6" fmla="*/ 1999099 w 2403797"/>
              <a:gd name="connsiteY6" fmla="*/ 1141958 h 2405049"/>
              <a:gd name="connsiteX7" fmla="*/ 2360606 w 2403797"/>
              <a:gd name="connsiteY7" fmla="*/ 1524730 h 2405049"/>
              <a:gd name="connsiteX8" fmla="*/ 2383037 w 2403797"/>
              <a:gd name="connsiteY8" fmla="*/ 1889724 h 2405049"/>
              <a:gd name="connsiteX9" fmla="*/ 2169219 w 2403797"/>
              <a:gd name="connsiteY9" fmla="*/ 2120153 h 2405049"/>
              <a:gd name="connsiteX10" fmla="*/ 1999099 w 2403797"/>
              <a:gd name="connsiteY10" fmla="*/ 2290275 h 2405049"/>
              <a:gd name="connsiteX11" fmla="*/ 1531266 w 2403797"/>
              <a:gd name="connsiteY11" fmla="*/ 2375335 h 2405049"/>
              <a:gd name="connsiteX12" fmla="*/ 1532014 w 2403797"/>
              <a:gd name="connsiteY12" fmla="*/ 2375892 h 2405049"/>
              <a:gd name="connsiteX13" fmla="*/ 1042168 w 2403797"/>
              <a:gd name="connsiteY13" fmla="*/ 2013828 h 2405049"/>
              <a:gd name="connsiteX14" fmla="*/ 319155 w 2403797"/>
              <a:gd name="connsiteY14" fmla="*/ 1950033 h 2405049"/>
              <a:gd name="connsiteX15" fmla="*/ 507 w 2403797"/>
              <a:gd name="connsiteY15" fmla="*/ 1358096 h 2405049"/>
              <a:gd name="connsiteX0" fmla="*/ 507 w 2390740"/>
              <a:gd name="connsiteY0" fmla="*/ 1358096 h 2405049"/>
              <a:gd name="connsiteX1" fmla="*/ 255359 w 2390740"/>
              <a:gd name="connsiteY1" fmla="*/ 1056899 h 2405049"/>
              <a:gd name="connsiteX2" fmla="*/ 638132 w 2390740"/>
              <a:gd name="connsiteY2" fmla="*/ 865513 h 2405049"/>
              <a:gd name="connsiteX3" fmla="*/ 872048 w 2390740"/>
              <a:gd name="connsiteY3" fmla="*/ 248825 h 2405049"/>
              <a:gd name="connsiteX4" fmla="*/ 1340628 w 2390740"/>
              <a:gd name="connsiteY4" fmla="*/ 59 h 2405049"/>
              <a:gd name="connsiteX5" fmla="*/ 1680122 w 2390740"/>
              <a:gd name="connsiteY5" fmla="*/ 270090 h 2405049"/>
              <a:gd name="connsiteX6" fmla="*/ 1999099 w 2390740"/>
              <a:gd name="connsiteY6" fmla="*/ 1141958 h 2405049"/>
              <a:gd name="connsiteX7" fmla="*/ 2360606 w 2390740"/>
              <a:gd name="connsiteY7" fmla="*/ 1524730 h 2405049"/>
              <a:gd name="connsiteX8" fmla="*/ 2296810 w 2390740"/>
              <a:gd name="connsiteY8" fmla="*/ 1737381 h 2405049"/>
              <a:gd name="connsiteX9" fmla="*/ 2383037 w 2390740"/>
              <a:gd name="connsiteY9" fmla="*/ 1889724 h 2405049"/>
              <a:gd name="connsiteX10" fmla="*/ 2169219 w 2390740"/>
              <a:gd name="connsiteY10" fmla="*/ 2120153 h 2405049"/>
              <a:gd name="connsiteX11" fmla="*/ 1999099 w 2390740"/>
              <a:gd name="connsiteY11" fmla="*/ 2290275 h 2405049"/>
              <a:gd name="connsiteX12" fmla="*/ 1531266 w 2390740"/>
              <a:gd name="connsiteY12" fmla="*/ 2375335 h 2405049"/>
              <a:gd name="connsiteX13" fmla="*/ 1532014 w 2390740"/>
              <a:gd name="connsiteY13" fmla="*/ 2375892 h 2405049"/>
              <a:gd name="connsiteX14" fmla="*/ 1042168 w 2390740"/>
              <a:gd name="connsiteY14" fmla="*/ 2013828 h 2405049"/>
              <a:gd name="connsiteX15" fmla="*/ 319155 w 2390740"/>
              <a:gd name="connsiteY15" fmla="*/ 1950033 h 2405049"/>
              <a:gd name="connsiteX16" fmla="*/ 507 w 2390740"/>
              <a:gd name="connsiteY16" fmla="*/ 1358096 h 2405049"/>
              <a:gd name="connsiteX0" fmla="*/ 507 w 2390740"/>
              <a:gd name="connsiteY0" fmla="*/ 1358096 h 2405049"/>
              <a:gd name="connsiteX1" fmla="*/ 255359 w 2390740"/>
              <a:gd name="connsiteY1" fmla="*/ 1056899 h 2405049"/>
              <a:gd name="connsiteX2" fmla="*/ 638132 w 2390740"/>
              <a:gd name="connsiteY2" fmla="*/ 865513 h 2405049"/>
              <a:gd name="connsiteX3" fmla="*/ 872048 w 2390740"/>
              <a:gd name="connsiteY3" fmla="*/ 248825 h 2405049"/>
              <a:gd name="connsiteX4" fmla="*/ 1340628 w 2390740"/>
              <a:gd name="connsiteY4" fmla="*/ 59 h 2405049"/>
              <a:gd name="connsiteX5" fmla="*/ 1680122 w 2390740"/>
              <a:gd name="connsiteY5" fmla="*/ 270090 h 2405049"/>
              <a:gd name="connsiteX6" fmla="*/ 1786448 w 2390740"/>
              <a:gd name="connsiteY6" fmla="*/ 971837 h 2405049"/>
              <a:gd name="connsiteX7" fmla="*/ 1999099 w 2390740"/>
              <a:gd name="connsiteY7" fmla="*/ 1141958 h 2405049"/>
              <a:gd name="connsiteX8" fmla="*/ 2360606 w 2390740"/>
              <a:gd name="connsiteY8" fmla="*/ 1524730 h 2405049"/>
              <a:gd name="connsiteX9" fmla="*/ 2296810 w 2390740"/>
              <a:gd name="connsiteY9" fmla="*/ 1737381 h 2405049"/>
              <a:gd name="connsiteX10" fmla="*/ 2383037 w 2390740"/>
              <a:gd name="connsiteY10" fmla="*/ 1889724 h 2405049"/>
              <a:gd name="connsiteX11" fmla="*/ 2169219 w 2390740"/>
              <a:gd name="connsiteY11" fmla="*/ 2120153 h 2405049"/>
              <a:gd name="connsiteX12" fmla="*/ 1999099 w 2390740"/>
              <a:gd name="connsiteY12" fmla="*/ 2290275 h 2405049"/>
              <a:gd name="connsiteX13" fmla="*/ 1531266 w 2390740"/>
              <a:gd name="connsiteY13" fmla="*/ 2375335 h 2405049"/>
              <a:gd name="connsiteX14" fmla="*/ 1532014 w 2390740"/>
              <a:gd name="connsiteY14" fmla="*/ 2375892 h 2405049"/>
              <a:gd name="connsiteX15" fmla="*/ 1042168 w 2390740"/>
              <a:gd name="connsiteY15" fmla="*/ 2013828 h 2405049"/>
              <a:gd name="connsiteX16" fmla="*/ 319155 w 2390740"/>
              <a:gd name="connsiteY16" fmla="*/ 1950033 h 2405049"/>
              <a:gd name="connsiteX17" fmla="*/ 507 w 2390740"/>
              <a:gd name="connsiteY17" fmla="*/ 1358096 h 2405049"/>
              <a:gd name="connsiteX0" fmla="*/ 507 w 2390740"/>
              <a:gd name="connsiteY0" fmla="*/ 1358096 h 2405049"/>
              <a:gd name="connsiteX1" fmla="*/ 255359 w 2390740"/>
              <a:gd name="connsiteY1" fmla="*/ 1056899 h 2405049"/>
              <a:gd name="connsiteX2" fmla="*/ 638132 w 2390740"/>
              <a:gd name="connsiteY2" fmla="*/ 865513 h 2405049"/>
              <a:gd name="connsiteX3" fmla="*/ 872048 w 2390740"/>
              <a:gd name="connsiteY3" fmla="*/ 248825 h 2405049"/>
              <a:gd name="connsiteX4" fmla="*/ 1340628 w 2390740"/>
              <a:gd name="connsiteY4" fmla="*/ 59 h 2405049"/>
              <a:gd name="connsiteX5" fmla="*/ 1680122 w 2390740"/>
              <a:gd name="connsiteY5" fmla="*/ 270090 h 2405049"/>
              <a:gd name="connsiteX6" fmla="*/ 1786448 w 2390740"/>
              <a:gd name="connsiteY6" fmla="*/ 971837 h 2405049"/>
              <a:gd name="connsiteX7" fmla="*/ 1999099 w 2390740"/>
              <a:gd name="connsiteY7" fmla="*/ 1141958 h 2405049"/>
              <a:gd name="connsiteX8" fmla="*/ 2062894 w 2390740"/>
              <a:gd name="connsiteY8" fmla="*/ 1312079 h 2405049"/>
              <a:gd name="connsiteX9" fmla="*/ 2360606 w 2390740"/>
              <a:gd name="connsiteY9" fmla="*/ 1524730 h 2405049"/>
              <a:gd name="connsiteX10" fmla="*/ 2296810 w 2390740"/>
              <a:gd name="connsiteY10" fmla="*/ 1737381 h 2405049"/>
              <a:gd name="connsiteX11" fmla="*/ 2383037 w 2390740"/>
              <a:gd name="connsiteY11" fmla="*/ 1889724 h 2405049"/>
              <a:gd name="connsiteX12" fmla="*/ 2169219 w 2390740"/>
              <a:gd name="connsiteY12" fmla="*/ 2120153 h 2405049"/>
              <a:gd name="connsiteX13" fmla="*/ 1999099 w 2390740"/>
              <a:gd name="connsiteY13" fmla="*/ 2290275 h 2405049"/>
              <a:gd name="connsiteX14" fmla="*/ 1531266 w 2390740"/>
              <a:gd name="connsiteY14" fmla="*/ 2375335 h 2405049"/>
              <a:gd name="connsiteX15" fmla="*/ 1532014 w 2390740"/>
              <a:gd name="connsiteY15" fmla="*/ 2375892 h 2405049"/>
              <a:gd name="connsiteX16" fmla="*/ 1042168 w 2390740"/>
              <a:gd name="connsiteY16" fmla="*/ 2013828 h 2405049"/>
              <a:gd name="connsiteX17" fmla="*/ 319155 w 2390740"/>
              <a:gd name="connsiteY17" fmla="*/ 1950033 h 2405049"/>
              <a:gd name="connsiteX18" fmla="*/ 507 w 2390740"/>
              <a:gd name="connsiteY18" fmla="*/ 1358096 h 2405049"/>
              <a:gd name="connsiteX0" fmla="*/ 507 w 2390740"/>
              <a:gd name="connsiteY0" fmla="*/ 1358096 h 2405049"/>
              <a:gd name="connsiteX1" fmla="*/ 255359 w 2390740"/>
              <a:gd name="connsiteY1" fmla="*/ 1056899 h 2405049"/>
              <a:gd name="connsiteX2" fmla="*/ 638132 w 2390740"/>
              <a:gd name="connsiteY2" fmla="*/ 865513 h 2405049"/>
              <a:gd name="connsiteX3" fmla="*/ 872048 w 2390740"/>
              <a:gd name="connsiteY3" fmla="*/ 248825 h 2405049"/>
              <a:gd name="connsiteX4" fmla="*/ 1340628 w 2390740"/>
              <a:gd name="connsiteY4" fmla="*/ 59 h 2405049"/>
              <a:gd name="connsiteX5" fmla="*/ 1680122 w 2390740"/>
              <a:gd name="connsiteY5" fmla="*/ 270090 h 2405049"/>
              <a:gd name="connsiteX6" fmla="*/ 1637592 w 2390740"/>
              <a:gd name="connsiteY6" fmla="*/ 546535 h 2405049"/>
              <a:gd name="connsiteX7" fmla="*/ 1786448 w 2390740"/>
              <a:gd name="connsiteY7" fmla="*/ 971837 h 2405049"/>
              <a:gd name="connsiteX8" fmla="*/ 1999099 w 2390740"/>
              <a:gd name="connsiteY8" fmla="*/ 1141958 h 2405049"/>
              <a:gd name="connsiteX9" fmla="*/ 2062894 w 2390740"/>
              <a:gd name="connsiteY9" fmla="*/ 1312079 h 2405049"/>
              <a:gd name="connsiteX10" fmla="*/ 2360606 w 2390740"/>
              <a:gd name="connsiteY10" fmla="*/ 1524730 h 2405049"/>
              <a:gd name="connsiteX11" fmla="*/ 2296810 w 2390740"/>
              <a:gd name="connsiteY11" fmla="*/ 1737381 h 2405049"/>
              <a:gd name="connsiteX12" fmla="*/ 2383037 w 2390740"/>
              <a:gd name="connsiteY12" fmla="*/ 1889724 h 2405049"/>
              <a:gd name="connsiteX13" fmla="*/ 2169219 w 2390740"/>
              <a:gd name="connsiteY13" fmla="*/ 2120153 h 2405049"/>
              <a:gd name="connsiteX14" fmla="*/ 1999099 w 2390740"/>
              <a:gd name="connsiteY14" fmla="*/ 2290275 h 2405049"/>
              <a:gd name="connsiteX15" fmla="*/ 1531266 w 2390740"/>
              <a:gd name="connsiteY15" fmla="*/ 2375335 h 2405049"/>
              <a:gd name="connsiteX16" fmla="*/ 1532014 w 2390740"/>
              <a:gd name="connsiteY16" fmla="*/ 2375892 h 2405049"/>
              <a:gd name="connsiteX17" fmla="*/ 1042168 w 2390740"/>
              <a:gd name="connsiteY17" fmla="*/ 2013828 h 2405049"/>
              <a:gd name="connsiteX18" fmla="*/ 319155 w 2390740"/>
              <a:gd name="connsiteY18" fmla="*/ 1950033 h 2405049"/>
              <a:gd name="connsiteX19" fmla="*/ 507 w 2390740"/>
              <a:gd name="connsiteY19" fmla="*/ 1358096 h 2405049"/>
              <a:gd name="connsiteX0" fmla="*/ 507 w 2390740"/>
              <a:gd name="connsiteY0" fmla="*/ 1358112 h 2405065"/>
              <a:gd name="connsiteX1" fmla="*/ 255359 w 2390740"/>
              <a:gd name="connsiteY1" fmla="*/ 1056915 h 2405065"/>
              <a:gd name="connsiteX2" fmla="*/ 638132 w 2390740"/>
              <a:gd name="connsiteY2" fmla="*/ 865529 h 2405065"/>
              <a:gd name="connsiteX3" fmla="*/ 957108 w 2390740"/>
              <a:gd name="connsiteY3" fmla="*/ 886793 h 2405065"/>
              <a:gd name="connsiteX4" fmla="*/ 872048 w 2390740"/>
              <a:gd name="connsiteY4" fmla="*/ 248841 h 2405065"/>
              <a:gd name="connsiteX5" fmla="*/ 1340628 w 2390740"/>
              <a:gd name="connsiteY5" fmla="*/ 75 h 2405065"/>
              <a:gd name="connsiteX6" fmla="*/ 1680122 w 2390740"/>
              <a:gd name="connsiteY6" fmla="*/ 270106 h 2405065"/>
              <a:gd name="connsiteX7" fmla="*/ 1637592 w 2390740"/>
              <a:gd name="connsiteY7" fmla="*/ 546551 h 2405065"/>
              <a:gd name="connsiteX8" fmla="*/ 1786448 w 2390740"/>
              <a:gd name="connsiteY8" fmla="*/ 971853 h 2405065"/>
              <a:gd name="connsiteX9" fmla="*/ 1999099 w 2390740"/>
              <a:gd name="connsiteY9" fmla="*/ 1141974 h 2405065"/>
              <a:gd name="connsiteX10" fmla="*/ 2062894 w 2390740"/>
              <a:gd name="connsiteY10" fmla="*/ 1312095 h 2405065"/>
              <a:gd name="connsiteX11" fmla="*/ 2360606 w 2390740"/>
              <a:gd name="connsiteY11" fmla="*/ 1524746 h 2405065"/>
              <a:gd name="connsiteX12" fmla="*/ 2296810 w 2390740"/>
              <a:gd name="connsiteY12" fmla="*/ 1737397 h 2405065"/>
              <a:gd name="connsiteX13" fmla="*/ 2383037 w 2390740"/>
              <a:gd name="connsiteY13" fmla="*/ 1889740 h 2405065"/>
              <a:gd name="connsiteX14" fmla="*/ 2169219 w 2390740"/>
              <a:gd name="connsiteY14" fmla="*/ 2120169 h 2405065"/>
              <a:gd name="connsiteX15" fmla="*/ 1999099 w 2390740"/>
              <a:gd name="connsiteY15" fmla="*/ 2290291 h 2405065"/>
              <a:gd name="connsiteX16" fmla="*/ 1531266 w 2390740"/>
              <a:gd name="connsiteY16" fmla="*/ 2375351 h 2405065"/>
              <a:gd name="connsiteX17" fmla="*/ 1532014 w 2390740"/>
              <a:gd name="connsiteY17" fmla="*/ 2375908 h 2405065"/>
              <a:gd name="connsiteX18" fmla="*/ 1042168 w 2390740"/>
              <a:gd name="connsiteY18" fmla="*/ 2013844 h 2405065"/>
              <a:gd name="connsiteX19" fmla="*/ 319155 w 2390740"/>
              <a:gd name="connsiteY19" fmla="*/ 1950049 h 2405065"/>
              <a:gd name="connsiteX20" fmla="*/ 507 w 2390740"/>
              <a:gd name="connsiteY20" fmla="*/ 1358112 h 2405065"/>
              <a:gd name="connsiteX0" fmla="*/ 3039 w 2393272"/>
              <a:gd name="connsiteY0" fmla="*/ 1358112 h 2405065"/>
              <a:gd name="connsiteX1" fmla="*/ 257891 w 2393272"/>
              <a:gd name="connsiteY1" fmla="*/ 1056915 h 2405065"/>
              <a:gd name="connsiteX2" fmla="*/ 640664 w 2393272"/>
              <a:gd name="connsiteY2" fmla="*/ 865529 h 2405065"/>
              <a:gd name="connsiteX3" fmla="*/ 959640 w 2393272"/>
              <a:gd name="connsiteY3" fmla="*/ 886793 h 2405065"/>
              <a:gd name="connsiteX4" fmla="*/ 874580 w 2393272"/>
              <a:gd name="connsiteY4" fmla="*/ 248841 h 2405065"/>
              <a:gd name="connsiteX5" fmla="*/ 1343160 w 2393272"/>
              <a:gd name="connsiteY5" fmla="*/ 75 h 2405065"/>
              <a:gd name="connsiteX6" fmla="*/ 1682654 w 2393272"/>
              <a:gd name="connsiteY6" fmla="*/ 270106 h 2405065"/>
              <a:gd name="connsiteX7" fmla="*/ 1640124 w 2393272"/>
              <a:gd name="connsiteY7" fmla="*/ 546551 h 2405065"/>
              <a:gd name="connsiteX8" fmla="*/ 1788980 w 2393272"/>
              <a:gd name="connsiteY8" fmla="*/ 971853 h 2405065"/>
              <a:gd name="connsiteX9" fmla="*/ 2001631 w 2393272"/>
              <a:gd name="connsiteY9" fmla="*/ 1141974 h 2405065"/>
              <a:gd name="connsiteX10" fmla="*/ 2065426 w 2393272"/>
              <a:gd name="connsiteY10" fmla="*/ 1312095 h 2405065"/>
              <a:gd name="connsiteX11" fmla="*/ 2363138 w 2393272"/>
              <a:gd name="connsiteY11" fmla="*/ 1524746 h 2405065"/>
              <a:gd name="connsiteX12" fmla="*/ 2299342 w 2393272"/>
              <a:gd name="connsiteY12" fmla="*/ 1737397 h 2405065"/>
              <a:gd name="connsiteX13" fmla="*/ 2385569 w 2393272"/>
              <a:gd name="connsiteY13" fmla="*/ 1889740 h 2405065"/>
              <a:gd name="connsiteX14" fmla="*/ 2171751 w 2393272"/>
              <a:gd name="connsiteY14" fmla="*/ 2120169 h 2405065"/>
              <a:gd name="connsiteX15" fmla="*/ 2001631 w 2393272"/>
              <a:gd name="connsiteY15" fmla="*/ 2290291 h 2405065"/>
              <a:gd name="connsiteX16" fmla="*/ 1533798 w 2393272"/>
              <a:gd name="connsiteY16" fmla="*/ 2375351 h 2405065"/>
              <a:gd name="connsiteX17" fmla="*/ 1534546 w 2393272"/>
              <a:gd name="connsiteY17" fmla="*/ 2375908 h 2405065"/>
              <a:gd name="connsiteX18" fmla="*/ 1044700 w 2393272"/>
              <a:gd name="connsiteY18" fmla="*/ 2013844 h 2405065"/>
              <a:gd name="connsiteX19" fmla="*/ 321687 w 2393272"/>
              <a:gd name="connsiteY19" fmla="*/ 1950049 h 2405065"/>
              <a:gd name="connsiteX20" fmla="*/ 130300 w 2393272"/>
              <a:gd name="connsiteY20" fmla="*/ 1503481 h 2405065"/>
              <a:gd name="connsiteX21" fmla="*/ 3039 w 2393272"/>
              <a:gd name="connsiteY21" fmla="*/ 1358112 h 2405065"/>
              <a:gd name="connsiteX0" fmla="*/ 3039 w 2393272"/>
              <a:gd name="connsiteY0" fmla="*/ 1358112 h 2409770"/>
              <a:gd name="connsiteX1" fmla="*/ 257891 w 2393272"/>
              <a:gd name="connsiteY1" fmla="*/ 1056915 h 2409770"/>
              <a:gd name="connsiteX2" fmla="*/ 640664 w 2393272"/>
              <a:gd name="connsiteY2" fmla="*/ 865529 h 2409770"/>
              <a:gd name="connsiteX3" fmla="*/ 959640 w 2393272"/>
              <a:gd name="connsiteY3" fmla="*/ 886793 h 2409770"/>
              <a:gd name="connsiteX4" fmla="*/ 874580 w 2393272"/>
              <a:gd name="connsiteY4" fmla="*/ 248841 h 2409770"/>
              <a:gd name="connsiteX5" fmla="*/ 1343160 w 2393272"/>
              <a:gd name="connsiteY5" fmla="*/ 75 h 2409770"/>
              <a:gd name="connsiteX6" fmla="*/ 1682654 w 2393272"/>
              <a:gd name="connsiteY6" fmla="*/ 270106 h 2409770"/>
              <a:gd name="connsiteX7" fmla="*/ 1640124 w 2393272"/>
              <a:gd name="connsiteY7" fmla="*/ 546551 h 2409770"/>
              <a:gd name="connsiteX8" fmla="*/ 1788980 w 2393272"/>
              <a:gd name="connsiteY8" fmla="*/ 971853 h 2409770"/>
              <a:gd name="connsiteX9" fmla="*/ 2001631 w 2393272"/>
              <a:gd name="connsiteY9" fmla="*/ 1141974 h 2409770"/>
              <a:gd name="connsiteX10" fmla="*/ 2065426 w 2393272"/>
              <a:gd name="connsiteY10" fmla="*/ 1312095 h 2409770"/>
              <a:gd name="connsiteX11" fmla="*/ 2363138 w 2393272"/>
              <a:gd name="connsiteY11" fmla="*/ 1524746 h 2409770"/>
              <a:gd name="connsiteX12" fmla="*/ 2299342 w 2393272"/>
              <a:gd name="connsiteY12" fmla="*/ 1737397 h 2409770"/>
              <a:gd name="connsiteX13" fmla="*/ 2385569 w 2393272"/>
              <a:gd name="connsiteY13" fmla="*/ 1889740 h 2409770"/>
              <a:gd name="connsiteX14" fmla="*/ 2171751 w 2393272"/>
              <a:gd name="connsiteY14" fmla="*/ 2120169 h 2409770"/>
              <a:gd name="connsiteX15" fmla="*/ 2001631 w 2393272"/>
              <a:gd name="connsiteY15" fmla="*/ 2290291 h 2409770"/>
              <a:gd name="connsiteX16" fmla="*/ 1533798 w 2393272"/>
              <a:gd name="connsiteY16" fmla="*/ 2375351 h 2409770"/>
              <a:gd name="connsiteX17" fmla="*/ 1534546 w 2393272"/>
              <a:gd name="connsiteY17" fmla="*/ 2375908 h 2409770"/>
              <a:gd name="connsiteX18" fmla="*/ 1065965 w 2393272"/>
              <a:gd name="connsiteY18" fmla="*/ 1950048 h 2409770"/>
              <a:gd name="connsiteX19" fmla="*/ 321687 w 2393272"/>
              <a:gd name="connsiteY19" fmla="*/ 1950049 h 2409770"/>
              <a:gd name="connsiteX20" fmla="*/ 130300 w 2393272"/>
              <a:gd name="connsiteY20" fmla="*/ 1503481 h 2409770"/>
              <a:gd name="connsiteX21" fmla="*/ 3039 w 2393272"/>
              <a:gd name="connsiteY21" fmla="*/ 1358112 h 2409770"/>
              <a:gd name="connsiteX0" fmla="*/ 3039 w 2393272"/>
              <a:gd name="connsiteY0" fmla="*/ 1358112 h 2409770"/>
              <a:gd name="connsiteX1" fmla="*/ 257891 w 2393272"/>
              <a:gd name="connsiteY1" fmla="*/ 1056915 h 2409770"/>
              <a:gd name="connsiteX2" fmla="*/ 502440 w 2393272"/>
              <a:gd name="connsiteY2" fmla="*/ 1019994 h 2409770"/>
              <a:gd name="connsiteX3" fmla="*/ 640664 w 2393272"/>
              <a:gd name="connsiteY3" fmla="*/ 865529 h 2409770"/>
              <a:gd name="connsiteX4" fmla="*/ 959640 w 2393272"/>
              <a:gd name="connsiteY4" fmla="*/ 886793 h 2409770"/>
              <a:gd name="connsiteX5" fmla="*/ 874580 w 2393272"/>
              <a:gd name="connsiteY5" fmla="*/ 248841 h 2409770"/>
              <a:gd name="connsiteX6" fmla="*/ 1343160 w 2393272"/>
              <a:gd name="connsiteY6" fmla="*/ 75 h 2409770"/>
              <a:gd name="connsiteX7" fmla="*/ 1682654 w 2393272"/>
              <a:gd name="connsiteY7" fmla="*/ 270106 h 2409770"/>
              <a:gd name="connsiteX8" fmla="*/ 1640124 w 2393272"/>
              <a:gd name="connsiteY8" fmla="*/ 546551 h 2409770"/>
              <a:gd name="connsiteX9" fmla="*/ 1788980 w 2393272"/>
              <a:gd name="connsiteY9" fmla="*/ 971853 h 2409770"/>
              <a:gd name="connsiteX10" fmla="*/ 2001631 w 2393272"/>
              <a:gd name="connsiteY10" fmla="*/ 1141974 h 2409770"/>
              <a:gd name="connsiteX11" fmla="*/ 2065426 w 2393272"/>
              <a:gd name="connsiteY11" fmla="*/ 1312095 h 2409770"/>
              <a:gd name="connsiteX12" fmla="*/ 2363138 w 2393272"/>
              <a:gd name="connsiteY12" fmla="*/ 1524746 h 2409770"/>
              <a:gd name="connsiteX13" fmla="*/ 2299342 w 2393272"/>
              <a:gd name="connsiteY13" fmla="*/ 1737397 h 2409770"/>
              <a:gd name="connsiteX14" fmla="*/ 2385569 w 2393272"/>
              <a:gd name="connsiteY14" fmla="*/ 1889740 h 2409770"/>
              <a:gd name="connsiteX15" fmla="*/ 2171751 w 2393272"/>
              <a:gd name="connsiteY15" fmla="*/ 2120169 h 2409770"/>
              <a:gd name="connsiteX16" fmla="*/ 2001631 w 2393272"/>
              <a:gd name="connsiteY16" fmla="*/ 2290291 h 2409770"/>
              <a:gd name="connsiteX17" fmla="*/ 1533798 w 2393272"/>
              <a:gd name="connsiteY17" fmla="*/ 2375351 h 2409770"/>
              <a:gd name="connsiteX18" fmla="*/ 1534546 w 2393272"/>
              <a:gd name="connsiteY18" fmla="*/ 2375908 h 2409770"/>
              <a:gd name="connsiteX19" fmla="*/ 1065965 w 2393272"/>
              <a:gd name="connsiteY19" fmla="*/ 1950048 h 2409770"/>
              <a:gd name="connsiteX20" fmla="*/ 321687 w 2393272"/>
              <a:gd name="connsiteY20" fmla="*/ 1950049 h 2409770"/>
              <a:gd name="connsiteX21" fmla="*/ 130300 w 2393272"/>
              <a:gd name="connsiteY21" fmla="*/ 1503481 h 2409770"/>
              <a:gd name="connsiteX22" fmla="*/ 3039 w 2393272"/>
              <a:gd name="connsiteY22" fmla="*/ 1358112 h 2409770"/>
              <a:gd name="connsiteX0" fmla="*/ 3039 w 2393272"/>
              <a:gd name="connsiteY0" fmla="*/ 1358114 h 2409772"/>
              <a:gd name="connsiteX1" fmla="*/ 257891 w 2393272"/>
              <a:gd name="connsiteY1" fmla="*/ 1056917 h 2409772"/>
              <a:gd name="connsiteX2" fmla="*/ 502440 w 2393272"/>
              <a:gd name="connsiteY2" fmla="*/ 1019996 h 2409772"/>
              <a:gd name="connsiteX3" fmla="*/ 640664 w 2393272"/>
              <a:gd name="connsiteY3" fmla="*/ 865531 h 2409772"/>
              <a:gd name="connsiteX4" fmla="*/ 959640 w 2393272"/>
              <a:gd name="connsiteY4" fmla="*/ 886795 h 2409772"/>
              <a:gd name="connsiteX5" fmla="*/ 1099340 w 2393272"/>
              <a:gd name="connsiteY5" fmla="*/ 842196 h 2409772"/>
              <a:gd name="connsiteX6" fmla="*/ 874580 w 2393272"/>
              <a:gd name="connsiteY6" fmla="*/ 248843 h 2409772"/>
              <a:gd name="connsiteX7" fmla="*/ 1343160 w 2393272"/>
              <a:gd name="connsiteY7" fmla="*/ 77 h 2409772"/>
              <a:gd name="connsiteX8" fmla="*/ 1682654 w 2393272"/>
              <a:gd name="connsiteY8" fmla="*/ 270108 h 2409772"/>
              <a:gd name="connsiteX9" fmla="*/ 1640124 w 2393272"/>
              <a:gd name="connsiteY9" fmla="*/ 546553 h 2409772"/>
              <a:gd name="connsiteX10" fmla="*/ 1788980 w 2393272"/>
              <a:gd name="connsiteY10" fmla="*/ 971855 h 2409772"/>
              <a:gd name="connsiteX11" fmla="*/ 2001631 w 2393272"/>
              <a:gd name="connsiteY11" fmla="*/ 1141976 h 2409772"/>
              <a:gd name="connsiteX12" fmla="*/ 2065426 w 2393272"/>
              <a:gd name="connsiteY12" fmla="*/ 1312097 h 2409772"/>
              <a:gd name="connsiteX13" fmla="*/ 2363138 w 2393272"/>
              <a:gd name="connsiteY13" fmla="*/ 1524748 h 2409772"/>
              <a:gd name="connsiteX14" fmla="*/ 2299342 w 2393272"/>
              <a:gd name="connsiteY14" fmla="*/ 1737399 h 2409772"/>
              <a:gd name="connsiteX15" fmla="*/ 2385569 w 2393272"/>
              <a:gd name="connsiteY15" fmla="*/ 1889742 h 2409772"/>
              <a:gd name="connsiteX16" fmla="*/ 2171751 w 2393272"/>
              <a:gd name="connsiteY16" fmla="*/ 2120171 h 2409772"/>
              <a:gd name="connsiteX17" fmla="*/ 2001631 w 2393272"/>
              <a:gd name="connsiteY17" fmla="*/ 2290293 h 2409772"/>
              <a:gd name="connsiteX18" fmla="*/ 1533798 w 2393272"/>
              <a:gd name="connsiteY18" fmla="*/ 2375353 h 2409772"/>
              <a:gd name="connsiteX19" fmla="*/ 1534546 w 2393272"/>
              <a:gd name="connsiteY19" fmla="*/ 2375910 h 2409772"/>
              <a:gd name="connsiteX20" fmla="*/ 1065965 w 2393272"/>
              <a:gd name="connsiteY20" fmla="*/ 1950050 h 2409772"/>
              <a:gd name="connsiteX21" fmla="*/ 321687 w 2393272"/>
              <a:gd name="connsiteY21" fmla="*/ 1950051 h 2409772"/>
              <a:gd name="connsiteX22" fmla="*/ 130300 w 2393272"/>
              <a:gd name="connsiteY22" fmla="*/ 1503483 h 2409772"/>
              <a:gd name="connsiteX23" fmla="*/ 3039 w 2393272"/>
              <a:gd name="connsiteY23" fmla="*/ 1358114 h 2409772"/>
              <a:gd name="connsiteX0" fmla="*/ 3039 w 2393272"/>
              <a:gd name="connsiteY0" fmla="*/ 1358098 h 2409756"/>
              <a:gd name="connsiteX1" fmla="*/ 257891 w 2393272"/>
              <a:gd name="connsiteY1" fmla="*/ 1056901 h 2409756"/>
              <a:gd name="connsiteX2" fmla="*/ 502440 w 2393272"/>
              <a:gd name="connsiteY2" fmla="*/ 1019980 h 2409756"/>
              <a:gd name="connsiteX3" fmla="*/ 640664 w 2393272"/>
              <a:gd name="connsiteY3" fmla="*/ 865515 h 2409756"/>
              <a:gd name="connsiteX4" fmla="*/ 959640 w 2393272"/>
              <a:gd name="connsiteY4" fmla="*/ 886779 h 2409756"/>
              <a:gd name="connsiteX5" fmla="*/ 1099340 w 2393272"/>
              <a:gd name="connsiteY5" fmla="*/ 842180 h 2409756"/>
              <a:gd name="connsiteX6" fmla="*/ 908840 w 2393272"/>
              <a:gd name="connsiteY6" fmla="*/ 638980 h 2409756"/>
              <a:gd name="connsiteX7" fmla="*/ 874580 w 2393272"/>
              <a:gd name="connsiteY7" fmla="*/ 248827 h 2409756"/>
              <a:gd name="connsiteX8" fmla="*/ 1343160 w 2393272"/>
              <a:gd name="connsiteY8" fmla="*/ 61 h 2409756"/>
              <a:gd name="connsiteX9" fmla="*/ 1682654 w 2393272"/>
              <a:gd name="connsiteY9" fmla="*/ 270092 h 2409756"/>
              <a:gd name="connsiteX10" fmla="*/ 1640124 w 2393272"/>
              <a:gd name="connsiteY10" fmla="*/ 546537 h 2409756"/>
              <a:gd name="connsiteX11" fmla="*/ 1788980 w 2393272"/>
              <a:gd name="connsiteY11" fmla="*/ 971839 h 2409756"/>
              <a:gd name="connsiteX12" fmla="*/ 2001631 w 2393272"/>
              <a:gd name="connsiteY12" fmla="*/ 1141960 h 2409756"/>
              <a:gd name="connsiteX13" fmla="*/ 2065426 w 2393272"/>
              <a:gd name="connsiteY13" fmla="*/ 1312081 h 2409756"/>
              <a:gd name="connsiteX14" fmla="*/ 2363138 w 2393272"/>
              <a:gd name="connsiteY14" fmla="*/ 1524732 h 2409756"/>
              <a:gd name="connsiteX15" fmla="*/ 2299342 w 2393272"/>
              <a:gd name="connsiteY15" fmla="*/ 1737383 h 2409756"/>
              <a:gd name="connsiteX16" fmla="*/ 2385569 w 2393272"/>
              <a:gd name="connsiteY16" fmla="*/ 1889726 h 2409756"/>
              <a:gd name="connsiteX17" fmla="*/ 2171751 w 2393272"/>
              <a:gd name="connsiteY17" fmla="*/ 2120155 h 2409756"/>
              <a:gd name="connsiteX18" fmla="*/ 2001631 w 2393272"/>
              <a:gd name="connsiteY18" fmla="*/ 2290277 h 2409756"/>
              <a:gd name="connsiteX19" fmla="*/ 1533798 w 2393272"/>
              <a:gd name="connsiteY19" fmla="*/ 2375337 h 2409756"/>
              <a:gd name="connsiteX20" fmla="*/ 1534546 w 2393272"/>
              <a:gd name="connsiteY20" fmla="*/ 2375894 h 2409756"/>
              <a:gd name="connsiteX21" fmla="*/ 1065965 w 2393272"/>
              <a:gd name="connsiteY21" fmla="*/ 1950034 h 2409756"/>
              <a:gd name="connsiteX22" fmla="*/ 321687 w 2393272"/>
              <a:gd name="connsiteY22" fmla="*/ 1950035 h 2409756"/>
              <a:gd name="connsiteX23" fmla="*/ 130300 w 2393272"/>
              <a:gd name="connsiteY23" fmla="*/ 1503467 h 2409756"/>
              <a:gd name="connsiteX24" fmla="*/ 3039 w 2393272"/>
              <a:gd name="connsiteY24" fmla="*/ 1358098 h 2409756"/>
              <a:gd name="connsiteX0" fmla="*/ 3039 w 2393272"/>
              <a:gd name="connsiteY0" fmla="*/ 1358098 h 2409756"/>
              <a:gd name="connsiteX1" fmla="*/ 257891 w 2393272"/>
              <a:gd name="connsiteY1" fmla="*/ 1056901 h 2409756"/>
              <a:gd name="connsiteX2" fmla="*/ 502440 w 2393272"/>
              <a:gd name="connsiteY2" fmla="*/ 1019980 h 2409756"/>
              <a:gd name="connsiteX3" fmla="*/ 640664 w 2393272"/>
              <a:gd name="connsiteY3" fmla="*/ 865515 h 2409756"/>
              <a:gd name="connsiteX4" fmla="*/ 959640 w 2393272"/>
              <a:gd name="connsiteY4" fmla="*/ 886779 h 2409756"/>
              <a:gd name="connsiteX5" fmla="*/ 1137440 w 2393272"/>
              <a:gd name="connsiteY5" fmla="*/ 867580 h 2409756"/>
              <a:gd name="connsiteX6" fmla="*/ 908840 w 2393272"/>
              <a:gd name="connsiteY6" fmla="*/ 638980 h 2409756"/>
              <a:gd name="connsiteX7" fmla="*/ 874580 w 2393272"/>
              <a:gd name="connsiteY7" fmla="*/ 248827 h 2409756"/>
              <a:gd name="connsiteX8" fmla="*/ 1343160 w 2393272"/>
              <a:gd name="connsiteY8" fmla="*/ 61 h 2409756"/>
              <a:gd name="connsiteX9" fmla="*/ 1682654 w 2393272"/>
              <a:gd name="connsiteY9" fmla="*/ 270092 h 2409756"/>
              <a:gd name="connsiteX10" fmla="*/ 1640124 w 2393272"/>
              <a:gd name="connsiteY10" fmla="*/ 546537 h 2409756"/>
              <a:gd name="connsiteX11" fmla="*/ 1788980 w 2393272"/>
              <a:gd name="connsiteY11" fmla="*/ 971839 h 2409756"/>
              <a:gd name="connsiteX12" fmla="*/ 2001631 w 2393272"/>
              <a:gd name="connsiteY12" fmla="*/ 1141960 h 2409756"/>
              <a:gd name="connsiteX13" fmla="*/ 2065426 w 2393272"/>
              <a:gd name="connsiteY13" fmla="*/ 1312081 h 2409756"/>
              <a:gd name="connsiteX14" fmla="*/ 2363138 w 2393272"/>
              <a:gd name="connsiteY14" fmla="*/ 1524732 h 2409756"/>
              <a:gd name="connsiteX15" fmla="*/ 2299342 w 2393272"/>
              <a:gd name="connsiteY15" fmla="*/ 1737383 h 2409756"/>
              <a:gd name="connsiteX16" fmla="*/ 2385569 w 2393272"/>
              <a:gd name="connsiteY16" fmla="*/ 1889726 h 2409756"/>
              <a:gd name="connsiteX17" fmla="*/ 2171751 w 2393272"/>
              <a:gd name="connsiteY17" fmla="*/ 2120155 h 2409756"/>
              <a:gd name="connsiteX18" fmla="*/ 2001631 w 2393272"/>
              <a:gd name="connsiteY18" fmla="*/ 2290277 h 2409756"/>
              <a:gd name="connsiteX19" fmla="*/ 1533798 w 2393272"/>
              <a:gd name="connsiteY19" fmla="*/ 2375337 h 2409756"/>
              <a:gd name="connsiteX20" fmla="*/ 1534546 w 2393272"/>
              <a:gd name="connsiteY20" fmla="*/ 2375894 h 2409756"/>
              <a:gd name="connsiteX21" fmla="*/ 1065965 w 2393272"/>
              <a:gd name="connsiteY21" fmla="*/ 1950034 h 2409756"/>
              <a:gd name="connsiteX22" fmla="*/ 321687 w 2393272"/>
              <a:gd name="connsiteY22" fmla="*/ 1950035 h 2409756"/>
              <a:gd name="connsiteX23" fmla="*/ 130300 w 2393272"/>
              <a:gd name="connsiteY23" fmla="*/ 1503467 h 2409756"/>
              <a:gd name="connsiteX24" fmla="*/ 3039 w 2393272"/>
              <a:gd name="connsiteY24" fmla="*/ 1358098 h 2409756"/>
              <a:gd name="connsiteX0" fmla="*/ 3039 w 2393272"/>
              <a:gd name="connsiteY0" fmla="*/ 1358098 h 2409756"/>
              <a:gd name="connsiteX1" fmla="*/ 257891 w 2393272"/>
              <a:gd name="connsiteY1" fmla="*/ 1056901 h 2409756"/>
              <a:gd name="connsiteX2" fmla="*/ 502440 w 2393272"/>
              <a:gd name="connsiteY2" fmla="*/ 1019980 h 2409756"/>
              <a:gd name="connsiteX3" fmla="*/ 640664 w 2393272"/>
              <a:gd name="connsiteY3" fmla="*/ 916315 h 2409756"/>
              <a:gd name="connsiteX4" fmla="*/ 959640 w 2393272"/>
              <a:gd name="connsiteY4" fmla="*/ 886779 h 2409756"/>
              <a:gd name="connsiteX5" fmla="*/ 1137440 w 2393272"/>
              <a:gd name="connsiteY5" fmla="*/ 867580 h 2409756"/>
              <a:gd name="connsiteX6" fmla="*/ 908840 w 2393272"/>
              <a:gd name="connsiteY6" fmla="*/ 638980 h 2409756"/>
              <a:gd name="connsiteX7" fmla="*/ 874580 w 2393272"/>
              <a:gd name="connsiteY7" fmla="*/ 248827 h 2409756"/>
              <a:gd name="connsiteX8" fmla="*/ 1343160 w 2393272"/>
              <a:gd name="connsiteY8" fmla="*/ 61 h 2409756"/>
              <a:gd name="connsiteX9" fmla="*/ 1682654 w 2393272"/>
              <a:gd name="connsiteY9" fmla="*/ 270092 h 2409756"/>
              <a:gd name="connsiteX10" fmla="*/ 1640124 w 2393272"/>
              <a:gd name="connsiteY10" fmla="*/ 546537 h 2409756"/>
              <a:gd name="connsiteX11" fmla="*/ 1788980 w 2393272"/>
              <a:gd name="connsiteY11" fmla="*/ 971839 h 2409756"/>
              <a:gd name="connsiteX12" fmla="*/ 2001631 w 2393272"/>
              <a:gd name="connsiteY12" fmla="*/ 1141960 h 2409756"/>
              <a:gd name="connsiteX13" fmla="*/ 2065426 w 2393272"/>
              <a:gd name="connsiteY13" fmla="*/ 1312081 h 2409756"/>
              <a:gd name="connsiteX14" fmla="*/ 2363138 w 2393272"/>
              <a:gd name="connsiteY14" fmla="*/ 1524732 h 2409756"/>
              <a:gd name="connsiteX15" fmla="*/ 2299342 w 2393272"/>
              <a:gd name="connsiteY15" fmla="*/ 1737383 h 2409756"/>
              <a:gd name="connsiteX16" fmla="*/ 2385569 w 2393272"/>
              <a:gd name="connsiteY16" fmla="*/ 1889726 h 2409756"/>
              <a:gd name="connsiteX17" fmla="*/ 2171751 w 2393272"/>
              <a:gd name="connsiteY17" fmla="*/ 2120155 h 2409756"/>
              <a:gd name="connsiteX18" fmla="*/ 2001631 w 2393272"/>
              <a:gd name="connsiteY18" fmla="*/ 2290277 h 2409756"/>
              <a:gd name="connsiteX19" fmla="*/ 1533798 w 2393272"/>
              <a:gd name="connsiteY19" fmla="*/ 2375337 h 2409756"/>
              <a:gd name="connsiteX20" fmla="*/ 1534546 w 2393272"/>
              <a:gd name="connsiteY20" fmla="*/ 2375894 h 2409756"/>
              <a:gd name="connsiteX21" fmla="*/ 1065965 w 2393272"/>
              <a:gd name="connsiteY21" fmla="*/ 1950034 h 2409756"/>
              <a:gd name="connsiteX22" fmla="*/ 321687 w 2393272"/>
              <a:gd name="connsiteY22" fmla="*/ 1950035 h 2409756"/>
              <a:gd name="connsiteX23" fmla="*/ 130300 w 2393272"/>
              <a:gd name="connsiteY23" fmla="*/ 1503467 h 2409756"/>
              <a:gd name="connsiteX24" fmla="*/ 3039 w 2393272"/>
              <a:gd name="connsiteY24" fmla="*/ 1358098 h 2409756"/>
              <a:gd name="connsiteX0" fmla="*/ 1684 w 2391917"/>
              <a:gd name="connsiteY0" fmla="*/ 1358098 h 2409756"/>
              <a:gd name="connsiteX1" fmla="*/ 256536 w 2391917"/>
              <a:gd name="connsiteY1" fmla="*/ 1056901 h 2409756"/>
              <a:gd name="connsiteX2" fmla="*/ 501085 w 2391917"/>
              <a:gd name="connsiteY2" fmla="*/ 1019980 h 2409756"/>
              <a:gd name="connsiteX3" fmla="*/ 639309 w 2391917"/>
              <a:gd name="connsiteY3" fmla="*/ 916315 h 2409756"/>
              <a:gd name="connsiteX4" fmla="*/ 958285 w 2391917"/>
              <a:gd name="connsiteY4" fmla="*/ 886779 h 2409756"/>
              <a:gd name="connsiteX5" fmla="*/ 1136085 w 2391917"/>
              <a:gd name="connsiteY5" fmla="*/ 867580 h 2409756"/>
              <a:gd name="connsiteX6" fmla="*/ 907485 w 2391917"/>
              <a:gd name="connsiteY6" fmla="*/ 638980 h 2409756"/>
              <a:gd name="connsiteX7" fmla="*/ 873225 w 2391917"/>
              <a:gd name="connsiteY7" fmla="*/ 248827 h 2409756"/>
              <a:gd name="connsiteX8" fmla="*/ 1341805 w 2391917"/>
              <a:gd name="connsiteY8" fmla="*/ 61 h 2409756"/>
              <a:gd name="connsiteX9" fmla="*/ 1681299 w 2391917"/>
              <a:gd name="connsiteY9" fmla="*/ 270092 h 2409756"/>
              <a:gd name="connsiteX10" fmla="*/ 1638769 w 2391917"/>
              <a:gd name="connsiteY10" fmla="*/ 546537 h 2409756"/>
              <a:gd name="connsiteX11" fmla="*/ 1787625 w 2391917"/>
              <a:gd name="connsiteY11" fmla="*/ 971839 h 2409756"/>
              <a:gd name="connsiteX12" fmla="*/ 2000276 w 2391917"/>
              <a:gd name="connsiteY12" fmla="*/ 1141960 h 2409756"/>
              <a:gd name="connsiteX13" fmla="*/ 2064071 w 2391917"/>
              <a:gd name="connsiteY13" fmla="*/ 1312081 h 2409756"/>
              <a:gd name="connsiteX14" fmla="*/ 2361783 w 2391917"/>
              <a:gd name="connsiteY14" fmla="*/ 1524732 h 2409756"/>
              <a:gd name="connsiteX15" fmla="*/ 2297987 w 2391917"/>
              <a:gd name="connsiteY15" fmla="*/ 1737383 h 2409756"/>
              <a:gd name="connsiteX16" fmla="*/ 2384214 w 2391917"/>
              <a:gd name="connsiteY16" fmla="*/ 1889726 h 2409756"/>
              <a:gd name="connsiteX17" fmla="*/ 2170396 w 2391917"/>
              <a:gd name="connsiteY17" fmla="*/ 2120155 h 2409756"/>
              <a:gd name="connsiteX18" fmla="*/ 2000276 w 2391917"/>
              <a:gd name="connsiteY18" fmla="*/ 2290277 h 2409756"/>
              <a:gd name="connsiteX19" fmla="*/ 1532443 w 2391917"/>
              <a:gd name="connsiteY19" fmla="*/ 2375337 h 2409756"/>
              <a:gd name="connsiteX20" fmla="*/ 1533191 w 2391917"/>
              <a:gd name="connsiteY20" fmla="*/ 2375894 h 2409756"/>
              <a:gd name="connsiteX21" fmla="*/ 1064610 w 2391917"/>
              <a:gd name="connsiteY21" fmla="*/ 1950034 h 2409756"/>
              <a:gd name="connsiteX22" fmla="*/ 320332 w 2391917"/>
              <a:gd name="connsiteY22" fmla="*/ 1950035 h 2409756"/>
              <a:gd name="connsiteX23" fmla="*/ 154345 w 2391917"/>
              <a:gd name="connsiteY23" fmla="*/ 1439967 h 2409756"/>
              <a:gd name="connsiteX24" fmla="*/ 1684 w 2391917"/>
              <a:gd name="connsiteY24" fmla="*/ 1358098 h 2409756"/>
              <a:gd name="connsiteX0" fmla="*/ 1684 w 2391917"/>
              <a:gd name="connsiteY0" fmla="*/ 1358098 h 2409756"/>
              <a:gd name="connsiteX1" fmla="*/ 256536 w 2391917"/>
              <a:gd name="connsiteY1" fmla="*/ 1056901 h 2409756"/>
              <a:gd name="connsiteX2" fmla="*/ 501085 w 2391917"/>
              <a:gd name="connsiteY2" fmla="*/ 1019980 h 2409756"/>
              <a:gd name="connsiteX3" fmla="*/ 639309 w 2391917"/>
              <a:gd name="connsiteY3" fmla="*/ 916315 h 2409756"/>
              <a:gd name="connsiteX4" fmla="*/ 958285 w 2391917"/>
              <a:gd name="connsiteY4" fmla="*/ 886779 h 2409756"/>
              <a:gd name="connsiteX5" fmla="*/ 1136085 w 2391917"/>
              <a:gd name="connsiteY5" fmla="*/ 867580 h 2409756"/>
              <a:gd name="connsiteX6" fmla="*/ 907485 w 2391917"/>
              <a:gd name="connsiteY6" fmla="*/ 638980 h 2409756"/>
              <a:gd name="connsiteX7" fmla="*/ 873225 w 2391917"/>
              <a:gd name="connsiteY7" fmla="*/ 248827 h 2409756"/>
              <a:gd name="connsiteX8" fmla="*/ 1341805 w 2391917"/>
              <a:gd name="connsiteY8" fmla="*/ 61 h 2409756"/>
              <a:gd name="connsiteX9" fmla="*/ 1681299 w 2391917"/>
              <a:gd name="connsiteY9" fmla="*/ 270092 h 2409756"/>
              <a:gd name="connsiteX10" fmla="*/ 1638769 w 2391917"/>
              <a:gd name="connsiteY10" fmla="*/ 546537 h 2409756"/>
              <a:gd name="connsiteX11" fmla="*/ 1787625 w 2391917"/>
              <a:gd name="connsiteY11" fmla="*/ 971839 h 2409756"/>
              <a:gd name="connsiteX12" fmla="*/ 2000276 w 2391917"/>
              <a:gd name="connsiteY12" fmla="*/ 1141960 h 2409756"/>
              <a:gd name="connsiteX13" fmla="*/ 2064071 w 2391917"/>
              <a:gd name="connsiteY13" fmla="*/ 1312081 h 2409756"/>
              <a:gd name="connsiteX14" fmla="*/ 2361783 w 2391917"/>
              <a:gd name="connsiteY14" fmla="*/ 1524732 h 2409756"/>
              <a:gd name="connsiteX15" fmla="*/ 2297987 w 2391917"/>
              <a:gd name="connsiteY15" fmla="*/ 1737383 h 2409756"/>
              <a:gd name="connsiteX16" fmla="*/ 2384214 w 2391917"/>
              <a:gd name="connsiteY16" fmla="*/ 1889726 h 2409756"/>
              <a:gd name="connsiteX17" fmla="*/ 2170396 w 2391917"/>
              <a:gd name="connsiteY17" fmla="*/ 2120155 h 2409756"/>
              <a:gd name="connsiteX18" fmla="*/ 2000276 w 2391917"/>
              <a:gd name="connsiteY18" fmla="*/ 2290277 h 2409756"/>
              <a:gd name="connsiteX19" fmla="*/ 1532443 w 2391917"/>
              <a:gd name="connsiteY19" fmla="*/ 2375337 h 2409756"/>
              <a:gd name="connsiteX20" fmla="*/ 1533191 w 2391917"/>
              <a:gd name="connsiteY20" fmla="*/ 2375894 h 2409756"/>
              <a:gd name="connsiteX21" fmla="*/ 1064610 w 2391917"/>
              <a:gd name="connsiteY21" fmla="*/ 1950034 h 2409756"/>
              <a:gd name="connsiteX22" fmla="*/ 970985 w 2391917"/>
              <a:gd name="connsiteY22" fmla="*/ 1858180 h 2409756"/>
              <a:gd name="connsiteX23" fmla="*/ 320332 w 2391917"/>
              <a:gd name="connsiteY23" fmla="*/ 1950035 h 2409756"/>
              <a:gd name="connsiteX24" fmla="*/ 154345 w 2391917"/>
              <a:gd name="connsiteY24" fmla="*/ 1439967 h 2409756"/>
              <a:gd name="connsiteX25" fmla="*/ 1684 w 2391917"/>
              <a:gd name="connsiteY25" fmla="*/ 1358098 h 2409756"/>
              <a:gd name="connsiteX0" fmla="*/ 1684 w 2391917"/>
              <a:gd name="connsiteY0" fmla="*/ 1358098 h 2409756"/>
              <a:gd name="connsiteX1" fmla="*/ 256536 w 2391917"/>
              <a:gd name="connsiteY1" fmla="*/ 1056901 h 2409756"/>
              <a:gd name="connsiteX2" fmla="*/ 501085 w 2391917"/>
              <a:gd name="connsiteY2" fmla="*/ 1019980 h 2409756"/>
              <a:gd name="connsiteX3" fmla="*/ 639309 w 2391917"/>
              <a:gd name="connsiteY3" fmla="*/ 916315 h 2409756"/>
              <a:gd name="connsiteX4" fmla="*/ 958285 w 2391917"/>
              <a:gd name="connsiteY4" fmla="*/ 886779 h 2409756"/>
              <a:gd name="connsiteX5" fmla="*/ 1136085 w 2391917"/>
              <a:gd name="connsiteY5" fmla="*/ 867580 h 2409756"/>
              <a:gd name="connsiteX6" fmla="*/ 907485 w 2391917"/>
              <a:gd name="connsiteY6" fmla="*/ 638980 h 2409756"/>
              <a:gd name="connsiteX7" fmla="*/ 873225 w 2391917"/>
              <a:gd name="connsiteY7" fmla="*/ 248827 h 2409756"/>
              <a:gd name="connsiteX8" fmla="*/ 1341805 w 2391917"/>
              <a:gd name="connsiteY8" fmla="*/ 61 h 2409756"/>
              <a:gd name="connsiteX9" fmla="*/ 1681299 w 2391917"/>
              <a:gd name="connsiteY9" fmla="*/ 270092 h 2409756"/>
              <a:gd name="connsiteX10" fmla="*/ 1638769 w 2391917"/>
              <a:gd name="connsiteY10" fmla="*/ 546537 h 2409756"/>
              <a:gd name="connsiteX11" fmla="*/ 1787625 w 2391917"/>
              <a:gd name="connsiteY11" fmla="*/ 971839 h 2409756"/>
              <a:gd name="connsiteX12" fmla="*/ 2000276 w 2391917"/>
              <a:gd name="connsiteY12" fmla="*/ 1141960 h 2409756"/>
              <a:gd name="connsiteX13" fmla="*/ 2064071 w 2391917"/>
              <a:gd name="connsiteY13" fmla="*/ 1312081 h 2409756"/>
              <a:gd name="connsiteX14" fmla="*/ 2361783 w 2391917"/>
              <a:gd name="connsiteY14" fmla="*/ 1524732 h 2409756"/>
              <a:gd name="connsiteX15" fmla="*/ 2297987 w 2391917"/>
              <a:gd name="connsiteY15" fmla="*/ 1737383 h 2409756"/>
              <a:gd name="connsiteX16" fmla="*/ 2384214 w 2391917"/>
              <a:gd name="connsiteY16" fmla="*/ 1889726 h 2409756"/>
              <a:gd name="connsiteX17" fmla="*/ 2170396 w 2391917"/>
              <a:gd name="connsiteY17" fmla="*/ 2120155 h 2409756"/>
              <a:gd name="connsiteX18" fmla="*/ 2000276 w 2391917"/>
              <a:gd name="connsiteY18" fmla="*/ 2290277 h 2409756"/>
              <a:gd name="connsiteX19" fmla="*/ 1532443 w 2391917"/>
              <a:gd name="connsiteY19" fmla="*/ 2375337 h 2409756"/>
              <a:gd name="connsiteX20" fmla="*/ 1533191 w 2391917"/>
              <a:gd name="connsiteY20" fmla="*/ 2375894 h 2409756"/>
              <a:gd name="connsiteX21" fmla="*/ 1064610 w 2391917"/>
              <a:gd name="connsiteY21" fmla="*/ 1950034 h 2409756"/>
              <a:gd name="connsiteX22" fmla="*/ 970985 w 2391917"/>
              <a:gd name="connsiteY22" fmla="*/ 1858180 h 2409756"/>
              <a:gd name="connsiteX23" fmla="*/ 333032 w 2391917"/>
              <a:gd name="connsiteY23" fmla="*/ 1975435 h 2409756"/>
              <a:gd name="connsiteX24" fmla="*/ 154345 w 2391917"/>
              <a:gd name="connsiteY24" fmla="*/ 1439967 h 2409756"/>
              <a:gd name="connsiteX25" fmla="*/ 1684 w 2391917"/>
              <a:gd name="connsiteY25" fmla="*/ 1358098 h 2409756"/>
              <a:gd name="connsiteX0" fmla="*/ 1684 w 2391917"/>
              <a:gd name="connsiteY0" fmla="*/ 1358098 h 2409756"/>
              <a:gd name="connsiteX1" fmla="*/ 256536 w 2391917"/>
              <a:gd name="connsiteY1" fmla="*/ 1056901 h 2409756"/>
              <a:gd name="connsiteX2" fmla="*/ 501085 w 2391917"/>
              <a:gd name="connsiteY2" fmla="*/ 1019980 h 2409756"/>
              <a:gd name="connsiteX3" fmla="*/ 639309 w 2391917"/>
              <a:gd name="connsiteY3" fmla="*/ 916315 h 2409756"/>
              <a:gd name="connsiteX4" fmla="*/ 958285 w 2391917"/>
              <a:gd name="connsiteY4" fmla="*/ 886779 h 2409756"/>
              <a:gd name="connsiteX5" fmla="*/ 1136085 w 2391917"/>
              <a:gd name="connsiteY5" fmla="*/ 867580 h 2409756"/>
              <a:gd name="connsiteX6" fmla="*/ 907485 w 2391917"/>
              <a:gd name="connsiteY6" fmla="*/ 638980 h 2409756"/>
              <a:gd name="connsiteX7" fmla="*/ 873225 w 2391917"/>
              <a:gd name="connsiteY7" fmla="*/ 248827 h 2409756"/>
              <a:gd name="connsiteX8" fmla="*/ 1341805 w 2391917"/>
              <a:gd name="connsiteY8" fmla="*/ 61 h 2409756"/>
              <a:gd name="connsiteX9" fmla="*/ 1681299 w 2391917"/>
              <a:gd name="connsiteY9" fmla="*/ 270092 h 2409756"/>
              <a:gd name="connsiteX10" fmla="*/ 1638769 w 2391917"/>
              <a:gd name="connsiteY10" fmla="*/ 546537 h 2409756"/>
              <a:gd name="connsiteX11" fmla="*/ 1787625 w 2391917"/>
              <a:gd name="connsiteY11" fmla="*/ 971839 h 2409756"/>
              <a:gd name="connsiteX12" fmla="*/ 2000276 w 2391917"/>
              <a:gd name="connsiteY12" fmla="*/ 1141960 h 2409756"/>
              <a:gd name="connsiteX13" fmla="*/ 2064071 w 2391917"/>
              <a:gd name="connsiteY13" fmla="*/ 1312081 h 2409756"/>
              <a:gd name="connsiteX14" fmla="*/ 2361783 w 2391917"/>
              <a:gd name="connsiteY14" fmla="*/ 1524732 h 2409756"/>
              <a:gd name="connsiteX15" fmla="*/ 2297987 w 2391917"/>
              <a:gd name="connsiteY15" fmla="*/ 1737383 h 2409756"/>
              <a:gd name="connsiteX16" fmla="*/ 2384214 w 2391917"/>
              <a:gd name="connsiteY16" fmla="*/ 1889726 h 2409756"/>
              <a:gd name="connsiteX17" fmla="*/ 2170396 w 2391917"/>
              <a:gd name="connsiteY17" fmla="*/ 2120155 h 2409756"/>
              <a:gd name="connsiteX18" fmla="*/ 2000276 w 2391917"/>
              <a:gd name="connsiteY18" fmla="*/ 2290277 h 2409756"/>
              <a:gd name="connsiteX19" fmla="*/ 1532443 w 2391917"/>
              <a:gd name="connsiteY19" fmla="*/ 2375337 h 2409756"/>
              <a:gd name="connsiteX20" fmla="*/ 1533191 w 2391917"/>
              <a:gd name="connsiteY20" fmla="*/ 2375894 h 2409756"/>
              <a:gd name="connsiteX21" fmla="*/ 1064610 w 2391917"/>
              <a:gd name="connsiteY21" fmla="*/ 1950034 h 2409756"/>
              <a:gd name="connsiteX22" fmla="*/ 970985 w 2391917"/>
              <a:gd name="connsiteY22" fmla="*/ 1858180 h 2409756"/>
              <a:gd name="connsiteX23" fmla="*/ 640785 w 2391917"/>
              <a:gd name="connsiteY23" fmla="*/ 1959780 h 2409756"/>
              <a:gd name="connsiteX24" fmla="*/ 333032 w 2391917"/>
              <a:gd name="connsiteY24" fmla="*/ 1975435 h 2409756"/>
              <a:gd name="connsiteX25" fmla="*/ 154345 w 2391917"/>
              <a:gd name="connsiteY25" fmla="*/ 1439967 h 2409756"/>
              <a:gd name="connsiteX26" fmla="*/ 1684 w 2391917"/>
              <a:gd name="connsiteY26" fmla="*/ 1358098 h 2409756"/>
              <a:gd name="connsiteX0" fmla="*/ 1684 w 2391917"/>
              <a:gd name="connsiteY0" fmla="*/ 1358098 h 2404355"/>
              <a:gd name="connsiteX1" fmla="*/ 256536 w 2391917"/>
              <a:gd name="connsiteY1" fmla="*/ 1056901 h 2404355"/>
              <a:gd name="connsiteX2" fmla="*/ 501085 w 2391917"/>
              <a:gd name="connsiteY2" fmla="*/ 1019980 h 2404355"/>
              <a:gd name="connsiteX3" fmla="*/ 639309 w 2391917"/>
              <a:gd name="connsiteY3" fmla="*/ 916315 h 2404355"/>
              <a:gd name="connsiteX4" fmla="*/ 958285 w 2391917"/>
              <a:gd name="connsiteY4" fmla="*/ 886779 h 2404355"/>
              <a:gd name="connsiteX5" fmla="*/ 1136085 w 2391917"/>
              <a:gd name="connsiteY5" fmla="*/ 867580 h 2404355"/>
              <a:gd name="connsiteX6" fmla="*/ 907485 w 2391917"/>
              <a:gd name="connsiteY6" fmla="*/ 638980 h 2404355"/>
              <a:gd name="connsiteX7" fmla="*/ 873225 w 2391917"/>
              <a:gd name="connsiteY7" fmla="*/ 248827 h 2404355"/>
              <a:gd name="connsiteX8" fmla="*/ 1341805 w 2391917"/>
              <a:gd name="connsiteY8" fmla="*/ 61 h 2404355"/>
              <a:gd name="connsiteX9" fmla="*/ 1681299 w 2391917"/>
              <a:gd name="connsiteY9" fmla="*/ 270092 h 2404355"/>
              <a:gd name="connsiteX10" fmla="*/ 1638769 w 2391917"/>
              <a:gd name="connsiteY10" fmla="*/ 546537 h 2404355"/>
              <a:gd name="connsiteX11" fmla="*/ 1787625 w 2391917"/>
              <a:gd name="connsiteY11" fmla="*/ 971839 h 2404355"/>
              <a:gd name="connsiteX12" fmla="*/ 2000276 w 2391917"/>
              <a:gd name="connsiteY12" fmla="*/ 1141960 h 2404355"/>
              <a:gd name="connsiteX13" fmla="*/ 2064071 w 2391917"/>
              <a:gd name="connsiteY13" fmla="*/ 1312081 h 2404355"/>
              <a:gd name="connsiteX14" fmla="*/ 2361783 w 2391917"/>
              <a:gd name="connsiteY14" fmla="*/ 1524732 h 2404355"/>
              <a:gd name="connsiteX15" fmla="*/ 2297987 w 2391917"/>
              <a:gd name="connsiteY15" fmla="*/ 1737383 h 2404355"/>
              <a:gd name="connsiteX16" fmla="*/ 2384214 w 2391917"/>
              <a:gd name="connsiteY16" fmla="*/ 1889726 h 2404355"/>
              <a:gd name="connsiteX17" fmla="*/ 2170396 w 2391917"/>
              <a:gd name="connsiteY17" fmla="*/ 2120155 h 2404355"/>
              <a:gd name="connsiteX18" fmla="*/ 2000276 w 2391917"/>
              <a:gd name="connsiteY18" fmla="*/ 2290277 h 2404355"/>
              <a:gd name="connsiteX19" fmla="*/ 1532443 w 2391917"/>
              <a:gd name="connsiteY19" fmla="*/ 2375337 h 2404355"/>
              <a:gd name="connsiteX20" fmla="*/ 1533191 w 2391917"/>
              <a:gd name="connsiteY20" fmla="*/ 2375894 h 2404355"/>
              <a:gd name="connsiteX21" fmla="*/ 1199585 w 2391917"/>
              <a:gd name="connsiteY21" fmla="*/ 2023280 h 2404355"/>
              <a:gd name="connsiteX22" fmla="*/ 1064610 w 2391917"/>
              <a:gd name="connsiteY22" fmla="*/ 1950034 h 2404355"/>
              <a:gd name="connsiteX23" fmla="*/ 970985 w 2391917"/>
              <a:gd name="connsiteY23" fmla="*/ 1858180 h 2404355"/>
              <a:gd name="connsiteX24" fmla="*/ 640785 w 2391917"/>
              <a:gd name="connsiteY24" fmla="*/ 1959780 h 2404355"/>
              <a:gd name="connsiteX25" fmla="*/ 333032 w 2391917"/>
              <a:gd name="connsiteY25" fmla="*/ 1975435 h 2404355"/>
              <a:gd name="connsiteX26" fmla="*/ 154345 w 2391917"/>
              <a:gd name="connsiteY26" fmla="*/ 1439967 h 2404355"/>
              <a:gd name="connsiteX27" fmla="*/ 1684 w 2391917"/>
              <a:gd name="connsiteY27" fmla="*/ 1358098 h 2404355"/>
              <a:gd name="connsiteX0" fmla="*/ 1684 w 2391917"/>
              <a:gd name="connsiteY0" fmla="*/ 1358098 h 2388944"/>
              <a:gd name="connsiteX1" fmla="*/ 256536 w 2391917"/>
              <a:gd name="connsiteY1" fmla="*/ 1056901 h 2388944"/>
              <a:gd name="connsiteX2" fmla="*/ 501085 w 2391917"/>
              <a:gd name="connsiteY2" fmla="*/ 1019980 h 2388944"/>
              <a:gd name="connsiteX3" fmla="*/ 639309 w 2391917"/>
              <a:gd name="connsiteY3" fmla="*/ 916315 h 2388944"/>
              <a:gd name="connsiteX4" fmla="*/ 958285 w 2391917"/>
              <a:gd name="connsiteY4" fmla="*/ 886779 h 2388944"/>
              <a:gd name="connsiteX5" fmla="*/ 1136085 w 2391917"/>
              <a:gd name="connsiteY5" fmla="*/ 867580 h 2388944"/>
              <a:gd name="connsiteX6" fmla="*/ 907485 w 2391917"/>
              <a:gd name="connsiteY6" fmla="*/ 638980 h 2388944"/>
              <a:gd name="connsiteX7" fmla="*/ 873225 w 2391917"/>
              <a:gd name="connsiteY7" fmla="*/ 248827 h 2388944"/>
              <a:gd name="connsiteX8" fmla="*/ 1341805 w 2391917"/>
              <a:gd name="connsiteY8" fmla="*/ 61 h 2388944"/>
              <a:gd name="connsiteX9" fmla="*/ 1681299 w 2391917"/>
              <a:gd name="connsiteY9" fmla="*/ 270092 h 2388944"/>
              <a:gd name="connsiteX10" fmla="*/ 1638769 w 2391917"/>
              <a:gd name="connsiteY10" fmla="*/ 546537 h 2388944"/>
              <a:gd name="connsiteX11" fmla="*/ 1787625 w 2391917"/>
              <a:gd name="connsiteY11" fmla="*/ 971839 h 2388944"/>
              <a:gd name="connsiteX12" fmla="*/ 2000276 w 2391917"/>
              <a:gd name="connsiteY12" fmla="*/ 1141960 h 2388944"/>
              <a:gd name="connsiteX13" fmla="*/ 2064071 w 2391917"/>
              <a:gd name="connsiteY13" fmla="*/ 1312081 h 2388944"/>
              <a:gd name="connsiteX14" fmla="*/ 2361783 w 2391917"/>
              <a:gd name="connsiteY14" fmla="*/ 1524732 h 2388944"/>
              <a:gd name="connsiteX15" fmla="*/ 2297987 w 2391917"/>
              <a:gd name="connsiteY15" fmla="*/ 1737383 h 2388944"/>
              <a:gd name="connsiteX16" fmla="*/ 2384214 w 2391917"/>
              <a:gd name="connsiteY16" fmla="*/ 1889726 h 2388944"/>
              <a:gd name="connsiteX17" fmla="*/ 2170396 w 2391917"/>
              <a:gd name="connsiteY17" fmla="*/ 2120155 h 2388944"/>
              <a:gd name="connsiteX18" fmla="*/ 2000276 w 2391917"/>
              <a:gd name="connsiteY18" fmla="*/ 2290277 h 2388944"/>
              <a:gd name="connsiteX19" fmla="*/ 1532443 w 2391917"/>
              <a:gd name="connsiteY19" fmla="*/ 2375337 h 2388944"/>
              <a:gd name="connsiteX20" fmla="*/ 1507791 w 2391917"/>
              <a:gd name="connsiteY20" fmla="*/ 2350494 h 2388944"/>
              <a:gd name="connsiteX21" fmla="*/ 1199585 w 2391917"/>
              <a:gd name="connsiteY21" fmla="*/ 2023280 h 2388944"/>
              <a:gd name="connsiteX22" fmla="*/ 1064610 w 2391917"/>
              <a:gd name="connsiteY22" fmla="*/ 1950034 h 2388944"/>
              <a:gd name="connsiteX23" fmla="*/ 970985 w 2391917"/>
              <a:gd name="connsiteY23" fmla="*/ 1858180 h 2388944"/>
              <a:gd name="connsiteX24" fmla="*/ 640785 w 2391917"/>
              <a:gd name="connsiteY24" fmla="*/ 1959780 h 2388944"/>
              <a:gd name="connsiteX25" fmla="*/ 333032 w 2391917"/>
              <a:gd name="connsiteY25" fmla="*/ 1975435 h 2388944"/>
              <a:gd name="connsiteX26" fmla="*/ 154345 w 2391917"/>
              <a:gd name="connsiteY26" fmla="*/ 1439967 h 2388944"/>
              <a:gd name="connsiteX27" fmla="*/ 1684 w 2391917"/>
              <a:gd name="connsiteY27" fmla="*/ 1358098 h 2388944"/>
              <a:gd name="connsiteX0" fmla="*/ 1684 w 2391917"/>
              <a:gd name="connsiteY0" fmla="*/ 1358098 h 2383442"/>
              <a:gd name="connsiteX1" fmla="*/ 256536 w 2391917"/>
              <a:gd name="connsiteY1" fmla="*/ 1056901 h 2383442"/>
              <a:gd name="connsiteX2" fmla="*/ 501085 w 2391917"/>
              <a:gd name="connsiteY2" fmla="*/ 1019980 h 2383442"/>
              <a:gd name="connsiteX3" fmla="*/ 639309 w 2391917"/>
              <a:gd name="connsiteY3" fmla="*/ 916315 h 2383442"/>
              <a:gd name="connsiteX4" fmla="*/ 958285 w 2391917"/>
              <a:gd name="connsiteY4" fmla="*/ 886779 h 2383442"/>
              <a:gd name="connsiteX5" fmla="*/ 1136085 w 2391917"/>
              <a:gd name="connsiteY5" fmla="*/ 867580 h 2383442"/>
              <a:gd name="connsiteX6" fmla="*/ 907485 w 2391917"/>
              <a:gd name="connsiteY6" fmla="*/ 638980 h 2383442"/>
              <a:gd name="connsiteX7" fmla="*/ 873225 w 2391917"/>
              <a:gd name="connsiteY7" fmla="*/ 248827 h 2383442"/>
              <a:gd name="connsiteX8" fmla="*/ 1341805 w 2391917"/>
              <a:gd name="connsiteY8" fmla="*/ 61 h 2383442"/>
              <a:gd name="connsiteX9" fmla="*/ 1681299 w 2391917"/>
              <a:gd name="connsiteY9" fmla="*/ 270092 h 2383442"/>
              <a:gd name="connsiteX10" fmla="*/ 1638769 w 2391917"/>
              <a:gd name="connsiteY10" fmla="*/ 546537 h 2383442"/>
              <a:gd name="connsiteX11" fmla="*/ 1787625 w 2391917"/>
              <a:gd name="connsiteY11" fmla="*/ 971839 h 2383442"/>
              <a:gd name="connsiteX12" fmla="*/ 2000276 w 2391917"/>
              <a:gd name="connsiteY12" fmla="*/ 1141960 h 2383442"/>
              <a:gd name="connsiteX13" fmla="*/ 2064071 w 2391917"/>
              <a:gd name="connsiteY13" fmla="*/ 1312081 h 2383442"/>
              <a:gd name="connsiteX14" fmla="*/ 2361783 w 2391917"/>
              <a:gd name="connsiteY14" fmla="*/ 1524732 h 2383442"/>
              <a:gd name="connsiteX15" fmla="*/ 2297987 w 2391917"/>
              <a:gd name="connsiteY15" fmla="*/ 1737383 h 2383442"/>
              <a:gd name="connsiteX16" fmla="*/ 2384214 w 2391917"/>
              <a:gd name="connsiteY16" fmla="*/ 1889726 h 2383442"/>
              <a:gd name="connsiteX17" fmla="*/ 2170396 w 2391917"/>
              <a:gd name="connsiteY17" fmla="*/ 2120155 h 2383442"/>
              <a:gd name="connsiteX18" fmla="*/ 2000276 w 2391917"/>
              <a:gd name="connsiteY18" fmla="*/ 2290277 h 2383442"/>
              <a:gd name="connsiteX19" fmla="*/ 1593285 w 2391917"/>
              <a:gd name="connsiteY19" fmla="*/ 2251881 h 2383442"/>
              <a:gd name="connsiteX20" fmla="*/ 1532443 w 2391917"/>
              <a:gd name="connsiteY20" fmla="*/ 2375337 h 2383442"/>
              <a:gd name="connsiteX21" fmla="*/ 1507791 w 2391917"/>
              <a:gd name="connsiteY21" fmla="*/ 2350494 h 2383442"/>
              <a:gd name="connsiteX22" fmla="*/ 1199585 w 2391917"/>
              <a:gd name="connsiteY22" fmla="*/ 2023280 h 2383442"/>
              <a:gd name="connsiteX23" fmla="*/ 1064610 w 2391917"/>
              <a:gd name="connsiteY23" fmla="*/ 1950034 h 2383442"/>
              <a:gd name="connsiteX24" fmla="*/ 970985 w 2391917"/>
              <a:gd name="connsiteY24" fmla="*/ 1858180 h 2383442"/>
              <a:gd name="connsiteX25" fmla="*/ 640785 w 2391917"/>
              <a:gd name="connsiteY25" fmla="*/ 1959780 h 2383442"/>
              <a:gd name="connsiteX26" fmla="*/ 333032 w 2391917"/>
              <a:gd name="connsiteY26" fmla="*/ 1975435 h 2383442"/>
              <a:gd name="connsiteX27" fmla="*/ 154345 w 2391917"/>
              <a:gd name="connsiteY27" fmla="*/ 1439967 h 2383442"/>
              <a:gd name="connsiteX28" fmla="*/ 1684 w 2391917"/>
              <a:gd name="connsiteY28" fmla="*/ 1358098 h 2383442"/>
              <a:gd name="connsiteX0" fmla="*/ 1684 w 2391917"/>
              <a:gd name="connsiteY0" fmla="*/ 1358098 h 2383442"/>
              <a:gd name="connsiteX1" fmla="*/ 256536 w 2391917"/>
              <a:gd name="connsiteY1" fmla="*/ 1056901 h 2383442"/>
              <a:gd name="connsiteX2" fmla="*/ 501085 w 2391917"/>
              <a:gd name="connsiteY2" fmla="*/ 1019980 h 2383442"/>
              <a:gd name="connsiteX3" fmla="*/ 639309 w 2391917"/>
              <a:gd name="connsiteY3" fmla="*/ 916315 h 2383442"/>
              <a:gd name="connsiteX4" fmla="*/ 958285 w 2391917"/>
              <a:gd name="connsiteY4" fmla="*/ 886779 h 2383442"/>
              <a:gd name="connsiteX5" fmla="*/ 1136085 w 2391917"/>
              <a:gd name="connsiteY5" fmla="*/ 867580 h 2383442"/>
              <a:gd name="connsiteX6" fmla="*/ 907485 w 2391917"/>
              <a:gd name="connsiteY6" fmla="*/ 638980 h 2383442"/>
              <a:gd name="connsiteX7" fmla="*/ 873225 w 2391917"/>
              <a:gd name="connsiteY7" fmla="*/ 248827 h 2383442"/>
              <a:gd name="connsiteX8" fmla="*/ 1341805 w 2391917"/>
              <a:gd name="connsiteY8" fmla="*/ 61 h 2383442"/>
              <a:gd name="connsiteX9" fmla="*/ 1681299 w 2391917"/>
              <a:gd name="connsiteY9" fmla="*/ 270092 h 2383442"/>
              <a:gd name="connsiteX10" fmla="*/ 1555185 w 2391917"/>
              <a:gd name="connsiteY10" fmla="*/ 448481 h 2383442"/>
              <a:gd name="connsiteX11" fmla="*/ 1638769 w 2391917"/>
              <a:gd name="connsiteY11" fmla="*/ 546537 h 2383442"/>
              <a:gd name="connsiteX12" fmla="*/ 1787625 w 2391917"/>
              <a:gd name="connsiteY12" fmla="*/ 971839 h 2383442"/>
              <a:gd name="connsiteX13" fmla="*/ 2000276 w 2391917"/>
              <a:gd name="connsiteY13" fmla="*/ 1141960 h 2383442"/>
              <a:gd name="connsiteX14" fmla="*/ 2064071 w 2391917"/>
              <a:gd name="connsiteY14" fmla="*/ 1312081 h 2383442"/>
              <a:gd name="connsiteX15" fmla="*/ 2361783 w 2391917"/>
              <a:gd name="connsiteY15" fmla="*/ 1524732 h 2383442"/>
              <a:gd name="connsiteX16" fmla="*/ 2297987 w 2391917"/>
              <a:gd name="connsiteY16" fmla="*/ 1737383 h 2383442"/>
              <a:gd name="connsiteX17" fmla="*/ 2384214 w 2391917"/>
              <a:gd name="connsiteY17" fmla="*/ 1889726 h 2383442"/>
              <a:gd name="connsiteX18" fmla="*/ 2170396 w 2391917"/>
              <a:gd name="connsiteY18" fmla="*/ 2120155 h 2383442"/>
              <a:gd name="connsiteX19" fmla="*/ 2000276 w 2391917"/>
              <a:gd name="connsiteY19" fmla="*/ 2290277 h 2383442"/>
              <a:gd name="connsiteX20" fmla="*/ 1593285 w 2391917"/>
              <a:gd name="connsiteY20" fmla="*/ 2251881 h 2383442"/>
              <a:gd name="connsiteX21" fmla="*/ 1532443 w 2391917"/>
              <a:gd name="connsiteY21" fmla="*/ 2375337 h 2383442"/>
              <a:gd name="connsiteX22" fmla="*/ 1507791 w 2391917"/>
              <a:gd name="connsiteY22" fmla="*/ 2350494 h 2383442"/>
              <a:gd name="connsiteX23" fmla="*/ 1199585 w 2391917"/>
              <a:gd name="connsiteY23" fmla="*/ 2023280 h 2383442"/>
              <a:gd name="connsiteX24" fmla="*/ 1064610 w 2391917"/>
              <a:gd name="connsiteY24" fmla="*/ 1950034 h 2383442"/>
              <a:gd name="connsiteX25" fmla="*/ 970985 w 2391917"/>
              <a:gd name="connsiteY25" fmla="*/ 1858180 h 2383442"/>
              <a:gd name="connsiteX26" fmla="*/ 640785 w 2391917"/>
              <a:gd name="connsiteY26" fmla="*/ 1959780 h 2383442"/>
              <a:gd name="connsiteX27" fmla="*/ 333032 w 2391917"/>
              <a:gd name="connsiteY27" fmla="*/ 1975435 h 2383442"/>
              <a:gd name="connsiteX28" fmla="*/ 154345 w 2391917"/>
              <a:gd name="connsiteY28" fmla="*/ 1439967 h 2383442"/>
              <a:gd name="connsiteX29" fmla="*/ 1684 w 2391917"/>
              <a:gd name="connsiteY29" fmla="*/ 1358098 h 2383442"/>
              <a:gd name="connsiteX0" fmla="*/ 1684 w 2391917"/>
              <a:gd name="connsiteY0" fmla="*/ 1358098 h 2383442"/>
              <a:gd name="connsiteX1" fmla="*/ 256536 w 2391917"/>
              <a:gd name="connsiteY1" fmla="*/ 1056901 h 2383442"/>
              <a:gd name="connsiteX2" fmla="*/ 501085 w 2391917"/>
              <a:gd name="connsiteY2" fmla="*/ 1019980 h 2383442"/>
              <a:gd name="connsiteX3" fmla="*/ 639309 w 2391917"/>
              <a:gd name="connsiteY3" fmla="*/ 916315 h 2383442"/>
              <a:gd name="connsiteX4" fmla="*/ 958285 w 2391917"/>
              <a:gd name="connsiteY4" fmla="*/ 886779 h 2383442"/>
              <a:gd name="connsiteX5" fmla="*/ 1136085 w 2391917"/>
              <a:gd name="connsiteY5" fmla="*/ 867580 h 2383442"/>
              <a:gd name="connsiteX6" fmla="*/ 907485 w 2391917"/>
              <a:gd name="connsiteY6" fmla="*/ 638980 h 2383442"/>
              <a:gd name="connsiteX7" fmla="*/ 873225 w 2391917"/>
              <a:gd name="connsiteY7" fmla="*/ 248827 h 2383442"/>
              <a:gd name="connsiteX8" fmla="*/ 1341805 w 2391917"/>
              <a:gd name="connsiteY8" fmla="*/ 61 h 2383442"/>
              <a:gd name="connsiteX9" fmla="*/ 1681299 w 2391917"/>
              <a:gd name="connsiteY9" fmla="*/ 270092 h 2383442"/>
              <a:gd name="connsiteX10" fmla="*/ 1555185 w 2391917"/>
              <a:gd name="connsiteY10" fmla="*/ 448481 h 2383442"/>
              <a:gd name="connsiteX11" fmla="*/ 1638769 w 2391917"/>
              <a:gd name="connsiteY11" fmla="*/ 546537 h 2383442"/>
              <a:gd name="connsiteX12" fmla="*/ 1749525 w 2391917"/>
              <a:gd name="connsiteY12" fmla="*/ 1035339 h 2383442"/>
              <a:gd name="connsiteX13" fmla="*/ 2000276 w 2391917"/>
              <a:gd name="connsiteY13" fmla="*/ 1141960 h 2383442"/>
              <a:gd name="connsiteX14" fmla="*/ 2064071 w 2391917"/>
              <a:gd name="connsiteY14" fmla="*/ 1312081 h 2383442"/>
              <a:gd name="connsiteX15" fmla="*/ 2361783 w 2391917"/>
              <a:gd name="connsiteY15" fmla="*/ 1524732 h 2383442"/>
              <a:gd name="connsiteX16" fmla="*/ 2297987 w 2391917"/>
              <a:gd name="connsiteY16" fmla="*/ 1737383 h 2383442"/>
              <a:gd name="connsiteX17" fmla="*/ 2384214 w 2391917"/>
              <a:gd name="connsiteY17" fmla="*/ 1889726 h 2383442"/>
              <a:gd name="connsiteX18" fmla="*/ 2170396 w 2391917"/>
              <a:gd name="connsiteY18" fmla="*/ 2120155 h 2383442"/>
              <a:gd name="connsiteX19" fmla="*/ 2000276 w 2391917"/>
              <a:gd name="connsiteY19" fmla="*/ 2290277 h 2383442"/>
              <a:gd name="connsiteX20" fmla="*/ 1593285 w 2391917"/>
              <a:gd name="connsiteY20" fmla="*/ 2251881 h 2383442"/>
              <a:gd name="connsiteX21" fmla="*/ 1532443 w 2391917"/>
              <a:gd name="connsiteY21" fmla="*/ 2375337 h 2383442"/>
              <a:gd name="connsiteX22" fmla="*/ 1507791 w 2391917"/>
              <a:gd name="connsiteY22" fmla="*/ 2350494 h 2383442"/>
              <a:gd name="connsiteX23" fmla="*/ 1199585 w 2391917"/>
              <a:gd name="connsiteY23" fmla="*/ 2023280 h 2383442"/>
              <a:gd name="connsiteX24" fmla="*/ 1064610 w 2391917"/>
              <a:gd name="connsiteY24" fmla="*/ 1950034 h 2383442"/>
              <a:gd name="connsiteX25" fmla="*/ 970985 w 2391917"/>
              <a:gd name="connsiteY25" fmla="*/ 1858180 h 2383442"/>
              <a:gd name="connsiteX26" fmla="*/ 640785 w 2391917"/>
              <a:gd name="connsiteY26" fmla="*/ 1959780 h 2383442"/>
              <a:gd name="connsiteX27" fmla="*/ 333032 w 2391917"/>
              <a:gd name="connsiteY27" fmla="*/ 1975435 h 2383442"/>
              <a:gd name="connsiteX28" fmla="*/ 154345 w 2391917"/>
              <a:gd name="connsiteY28" fmla="*/ 1439967 h 2383442"/>
              <a:gd name="connsiteX29" fmla="*/ 1684 w 2391917"/>
              <a:gd name="connsiteY29" fmla="*/ 1358098 h 2383442"/>
              <a:gd name="connsiteX0" fmla="*/ 1684 w 2391917"/>
              <a:gd name="connsiteY0" fmla="*/ 1358098 h 2383442"/>
              <a:gd name="connsiteX1" fmla="*/ 256536 w 2391917"/>
              <a:gd name="connsiteY1" fmla="*/ 1056901 h 2383442"/>
              <a:gd name="connsiteX2" fmla="*/ 501085 w 2391917"/>
              <a:gd name="connsiteY2" fmla="*/ 1019980 h 2383442"/>
              <a:gd name="connsiteX3" fmla="*/ 639309 w 2391917"/>
              <a:gd name="connsiteY3" fmla="*/ 916315 h 2383442"/>
              <a:gd name="connsiteX4" fmla="*/ 958285 w 2391917"/>
              <a:gd name="connsiteY4" fmla="*/ 886779 h 2383442"/>
              <a:gd name="connsiteX5" fmla="*/ 1136085 w 2391917"/>
              <a:gd name="connsiteY5" fmla="*/ 867580 h 2383442"/>
              <a:gd name="connsiteX6" fmla="*/ 907485 w 2391917"/>
              <a:gd name="connsiteY6" fmla="*/ 638980 h 2383442"/>
              <a:gd name="connsiteX7" fmla="*/ 873225 w 2391917"/>
              <a:gd name="connsiteY7" fmla="*/ 248827 h 2383442"/>
              <a:gd name="connsiteX8" fmla="*/ 1341805 w 2391917"/>
              <a:gd name="connsiteY8" fmla="*/ 61 h 2383442"/>
              <a:gd name="connsiteX9" fmla="*/ 1681299 w 2391917"/>
              <a:gd name="connsiteY9" fmla="*/ 270092 h 2383442"/>
              <a:gd name="connsiteX10" fmla="*/ 1555185 w 2391917"/>
              <a:gd name="connsiteY10" fmla="*/ 448481 h 2383442"/>
              <a:gd name="connsiteX11" fmla="*/ 1638769 w 2391917"/>
              <a:gd name="connsiteY11" fmla="*/ 546537 h 2383442"/>
              <a:gd name="connsiteX12" fmla="*/ 1749525 w 2391917"/>
              <a:gd name="connsiteY12" fmla="*/ 1035339 h 2383442"/>
              <a:gd name="connsiteX13" fmla="*/ 1936776 w 2391917"/>
              <a:gd name="connsiteY13" fmla="*/ 1205460 h 2383442"/>
              <a:gd name="connsiteX14" fmla="*/ 2064071 w 2391917"/>
              <a:gd name="connsiteY14" fmla="*/ 1312081 h 2383442"/>
              <a:gd name="connsiteX15" fmla="*/ 2361783 w 2391917"/>
              <a:gd name="connsiteY15" fmla="*/ 1524732 h 2383442"/>
              <a:gd name="connsiteX16" fmla="*/ 2297987 w 2391917"/>
              <a:gd name="connsiteY16" fmla="*/ 1737383 h 2383442"/>
              <a:gd name="connsiteX17" fmla="*/ 2384214 w 2391917"/>
              <a:gd name="connsiteY17" fmla="*/ 1889726 h 2383442"/>
              <a:gd name="connsiteX18" fmla="*/ 2170396 w 2391917"/>
              <a:gd name="connsiteY18" fmla="*/ 2120155 h 2383442"/>
              <a:gd name="connsiteX19" fmla="*/ 2000276 w 2391917"/>
              <a:gd name="connsiteY19" fmla="*/ 2290277 h 2383442"/>
              <a:gd name="connsiteX20" fmla="*/ 1593285 w 2391917"/>
              <a:gd name="connsiteY20" fmla="*/ 2251881 h 2383442"/>
              <a:gd name="connsiteX21" fmla="*/ 1532443 w 2391917"/>
              <a:gd name="connsiteY21" fmla="*/ 2375337 h 2383442"/>
              <a:gd name="connsiteX22" fmla="*/ 1507791 w 2391917"/>
              <a:gd name="connsiteY22" fmla="*/ 2350494 h 2383442"/>
              <a:gd name="connsiteX23" fmla="*/ 1199585 w 2391917"/>
              <a:gd name="connsiteY23" fmla="*/ 2023280 h 2383442"/>
              <a:gd name="connsiteX24" fmla="*/ 1064610 w 2391917"/>
              <a:gd name="connsiteY24" fmla="*/ 1950034 h 2383442"/>
              <a:gd name="connsiteX25" fmla="*/ 970985 w 2391917"/>
              <a:gd name="connsiteY25" fmla="*/ 1858180 h 2383442"/>
              <a:gd name="connsiteX26" fmla="*/ 640785 w 2391917"/>
              <a:gd name="connsiteY26" fmla="*/ 1959780 h 2383442"/>
              <a:gd name="connsiteX27" fmla="*/ 333032 w 2391917"/>
              <a:gd name="connsiteY27" fmla="*/ 1975435 h 2383442"/>
              <a:gd name="connsiteX28" fmla="*/ 154345 w 2391917"/>
              <a:gd name="connsiteY28" fmla="*/ 1439967 h 2383442"/>
              <a:gd name="connsiteX29" fmla="*/ 1684 w 2391917"/>
              <a:gd name="connsiteY29" fmla="*/ 1358098 h 2383442"/>
              <a:gd name="connsiteX0" fmla="*/ 1684 w 2389303"/>
              <a:gd name="connsiteY0" fmla="*/ 1358098 h 2383442"/>
              <a:gd name="connsiteX1" fmla="*/ 256536 w 2389303"/>
              <a:gd name="connsiteY1" fmla="*/ 1056901 h 2383442"/>
              <a:gd name="connsiteX2" fmla="*/ 501085 w 2389303"/>
              <a:gd name="connsiteY2" fmla="*/ 1019980 h 2383442"/>
              <a:gd name="connsiteX3" fmla="*/ 639309 w 2389303"/>
              <a:gd name="connsiteY3" fmla="*/ 916315 h 2383442"/>
              <a:gd name="connsiteX4" fmla="*/ 958285 w 2389303"/>
              <a:gd name="connsiteY4" fmla="*/ 886779 h 2383442"/>
              <a:gd name="connsiteX5" fmla="*/ 1136085 w 2389303"/>
              <a:gd name="connsiteY5" fmla="*/ 867580 h 2383442"/>
              <a:gd name="connsiteX6" fmla="*/ 907485 w 2389303"/>
              <a:gd name="connsiteY6" fmla="*/ 638980 h 2383442"/>
              <a:gd name="connsiteX7" fmla="*/ 873225 w 2389303"/>
              <a:gd name="connsiteY7" fmla="*/ 248827 h 2383442"/>
              <a:gd name="connsiteX8" fmla="*/ 1341805 w 2389303"/>
              <a:gd name="connsiteY8" fmla="*/ 61 h 2383442"/>
              <a:gd name="connsiteX9" fmla="*/ 1681299 w 2389303"/>
              <a:gd name="connsiteY9" fmla="*/ 270092 h 2383442"/>
              <a:gd name="connsiteX10" fmla="*/ 1555185 w 2389303"/>
              <a:gd name="connsiteY10" fmla="*/ 448481 h 2383442"/>
              <a:gd name="connsiteX11" fmla="*/ 1638769 w 2389303"/>
              <a:gd name="connsiteY11" fmla="*/ 546537 h 2383442"/>
              <a:gd name="connsiteX12" fmla="*/ 1749525 w 2389303"/>
              <a:gd name="connsiteY12" fmla="*/ 1035339 h 2383442"/>
              <a:gd name="connsiteX13" fmla="*/ 1936776 w 2389303"/>
              <a:gd name="connsiteY13" fmla="*/ 1205460 h 2383442"/>
              <a:gd name="connsiteX14" fmla="*/ 2064071 w 2389303"/>
              <a:gd name="connsiteY14" fmla="*/ 1312081 h 2383442"/>
              <a:gd name="connsiteX15" fmla="*/ 2361783 w 2389303"/>
              <a:gd name="connsiteY15" fmla="*/ 1524732 h 2383442"/>
              <a:gd name="connsiteX16" fmla="*/ 2221787 w 2389303"/>
              <a:gd name="connsiteY16" fmla="*/ 1750083 h 2383442"/>
              <a:gd name="connsiteX17" fmla="*/ 2384214 w 2389303"/>
              <a:gd name="connsiteY17" fmla="*/ 1889726 h 2383442"/>
              <a:gd name="connsiteX18" fmla="*/ 2170396 w 2389303"/>
              <a:gd name="connsiteY18" fmla="*/ 2120155 h 2383442"/>
              <a:gd name="connsiteX19" fmla="*/ 2000276 w 2389303"/>
              <a:gd name="connsiteY19" fmla="*/ 2290277 h 2383442"/>
              <a:gd name="connsiteX20" fmla="*/ 1593285 w 2389303"/>
              <a:gd name="connsiteY20" fmla="*/ 2251881 h 2383442"/>
              <a:gd name="connsiteX21" fmla="*/ 1532443 w 2389303"/>
              <a:gd name="connsiteY21" fmla="*/ 2375337 h 2383442"/>
              <a:gd name="connsiteX22" fmla="*/ 1507791 w 2389303"/>
              <a:gd name="connsiteY22" fmla="*/ 2350494 h 2383442"/>
              <a:gd name="connsiteX23" fmla="*/ 1199585 w 2389303"/>
              <a:gd name="connsiteY23" fmla="*/ 2023280 h 2383442"/>
              <a:gd name="connsiteX24" fmla="*/ 1064610 w 2389303"/>
              <a:gd name="connsiteY24" fmla="*/ 1950034 h 2383442"/>
              <a:gd name="connsiteX25" fmla="*/ 970985 w 2389303"/>
              <a:gd name="connsiteY25" fmla="*/ 1858180 h 2383442"/>
              <a:gd name="connsiteX26" fmla="*/ 640785 w 2389303"/>
              <a:gd name="connsiteY26" fmla="*/ 1959780 h 2383442"/>
              <a:gd name="connsiteX27" fmla="*/ 333032 w 2389303"/>
              <a:gd name="connsiteY27" fmla="*/ 1975435 h 2383442"/>
              <a:gd name="connsiteX28" fmla="*/ 154345 w 2389303"/>
              <a:gd name="connsiteY28" fmla="*/ 1439967 h 2383442"/>
              <a:gd name="connsiteX29" fmla="*/ 1684 w 2389303"/>
              <a:gd name="connsiteY29" fmla="*/ 1358098 h 2383442"/>
              <a:gd name="connsiteX0" fmla="*/ 1684 w 2364277"/>
              <a:gd name="connsiteY0" fmla="*/ 1358098 h 2383442"/>
              <a:gd name="connsiteX1" fmla="*/ 256536 w 2364277"/>
              <a:gd name="connsiteY1" fmla="*/ 1056901 h 2383442"/>
              <a:gd name="connsiteX2" fmla="*/ 501085 w 2364277"/>
              <a:gd name="connsiteY2" fmla="*/ 1019980 h 2383442"/>
              <a:gd name="connsiteX3" fmla="*/ 639309 w 2364277"/>
              <a:gd name="connsiteY3" fmla="*/ 916315 h 2383442"/>
              <a:gd name="connsiteX4" fmla="*/ 958285 w 2364277"/>
              <a:gd name="connsiteY4" fmla="*/ 886779 h 2383442"/>
              <a:gd name="connsiteX5" fmla="*/ 1136085 w 2364277"/>
              <a:gd name="connsiteY5" fmla="*/ 867580 h 2383442"/>
              <a:gd name="connsiteX6" fmla="*/ 907485 w 2364277"/>
              <a:gd name="connsiteY6" fmla="*/ 638980 h 2383442"/>
              <a:gd name="connsiteX7" fmla="*/ 873225 w 2364277"/>
              <a:gd name="connsiteY7" fmla="*/ 248827 h 2383442"/>
              <a:gd name="connsiteX8" fmla="*/ 1341805 w 2364277"/>
              <a:gd name="connsiteY8" fmla="*/ 61 h 2383442"/>
              <a:gd name="connsiteX9" fmla="*/ 1681299 w 2364277"/>
              <a:gd name="connsiteY9" fmla="*/ 270092 h 2383442"/>
              <a:gd name="connsiteX10" fmla="*/ 1555185 w 2364277"/>
              <a:gd name="connsiteY10" fmla="*/ 448481 h 2383442"/>
              <a:gd name="connsiteX11" fmla="*/ 1638769 w 2364277"/>
              <a:gd name="connsiteY11" fmla="*/ 546537 h 2383442"/>
              <a:gd name="connsiteX12" fmla="*/ 1749525 w 2364277"/>
              <a:gd name="connsiteY12" fmla="*/ 1035339 h 2383442"/>
              <a:gd name="connsiteX13" fmla="*/ 1936776 w 2364277"/>
              <a:gd name="connsiteY13" fmla="*/ 1205460 h 2383442"/>
              <a:gd name="connsiteX14" fmla="*/ 2064071 w 2364277"/>
              <a:gd name="connsiteY14" fmla="*/ 1312081 h 2383442"/>
              <a:gd name="connsiteX15" fmla="*/ 2361783 w 2364277"/>
              <a:gd name="connsiteY15" fmla="*/ 1524732 h 2383442"/>
              <a:gd name="connsiteX16" fmla="*/ 2221787 w 2364277"/>
              <a:gd name="connsiteY16" fmla="*/ 1750083 h 2383442"/>
              <a:gd name="connsiteX17" fmla="*/ 2346114 w 2364277"/>
              <a:gd name="connsiteY17" fmla="*/ 1889726 h 2383442"/>
              <a:gd name="connsiteX18" fmla="*/ 2170396 w 2364277"/>
              <a:gd name="connsiteY18" fmla="*/ 2120155 h 2383442"/>
              <a:gd name="connsiteX19" fmla="*/ 2000276 w 2364277"/>
              <a:gd name="connsiteY19" fmla="*/ 2290277 h 2383442"/>
              <a:gd name="connsiteX20" fmla="*/ 1593285 w 2364277"/>
              <a:gd name="connsiteY20" fmla="*/ 2251881 h 2383442"/>
              <a:gd name="connsiteX21" fmla="*/ 1532443 w 2364277"/>
              <a:gd name="connsiteY21" fmla="*/ 2375337 h 2383442"/>
              <a:gd name="connsiteX22" fmla="*/ 1507791 w 2364277"/>
              <a:gd name="connsiteY22" fmla="*/ 2350494 h 2383442"/>
              <a:gd name="connsiteX23" fmla="*/ 1199585 w 2364277"/>
              <a:gd name="connsiteY23" fmla="*/ 2023280 h 2383442"/>
              <a:gd name="connsiteX24" fmla="*/ 1064610 w 2364277"/>
              <a:gd name="connsiteY24" fmla="*/ 1950034 h 2383442"/>
              <a:gd name="connsiteX25" fmla="*/ 970985 w 2364277"/>
              <a:gd name="connsiteY25" fmla="*/ 1858180 h 2383442"/>
              <a:gd name="connsiteX26" fmla="*/ 640785 w 2364277"/>
              <a:gd name="connsiteY26" fmla="*/ 1959780 h 2383442"/>
              <a:gd name="connsiteX27" fmla="*/ 333032 w 2364277"/>
              <a:gd name="connsiteY27" fmla="*/ 1975435 h 2383442"/>
              <a:gd name="connsiteX28" fmla="*/ 154345 w 2364277"/>
              <a:gd name="connsiteY28" fmla="*/ 1439967 h 2383442"/>
              <a:gd name="connsiteX29" fmla="*/ 1684 w 2364277"/>
              <a:gd name="connsiteY29" fmla="*/ 1358098 h 2383442"/>
              <a:gd name="connsiteX0" fmla="*/ 1684 w 2364277"/>
              <a:gd name="connsiteY0" fmla="*/ 1358098 h 2383442"/>
              <a:gd name="connsiteX1" fmla="*/ 256536 w 2364277"/>
              <a:gd name="connsiteY1" fmla="*/ 1056901 h 2383442"/>
              <a:gd name="connsiteX2" fmla="*/ 501085 w 2364277"/>
              <a:gd name="connsiteY2" fmla="*/ 1019980 h 2383442"/>
              <a:gd name="connsiteX3" fmla="*/ 639309 w 2364277"/>
              <a:gd name="connsiteY3" fmla="*/ 916315 h 2383442"/>
              <a:gd name="connsiteX4" fmla="*/ 958285 w 2364277"/>
              <a:gd name="connsiteY4" fmla="*/ 886779 h 2383442"/>
              <a:gd name="connsiteX5" fmla="*/ 1136085 w 2364277"/>
              <a:gd name="connsiteY5" fmla="*/ 867580 h 2383442"/>
              <a:gd name="connsiteX6" fmla="*/ 907485 w 2364277"/>
              <a:gd name="connsiteY6" fmla="*/ 638980 h 2383442"/>
              <a:gd name="connsiteX7" fmla="*/ 873225 w 2364277"/>
              <a:gd name="connsiteY7" fmla="*/ 248827 h 2383442"/>
              <a:gd name="connsiteX8" fmla="*/ 1341805 w 2364277"/>
              <a:gd name="connsiteY8" fmla="*/ 61 h 2383442"/>
              <a:gd name="connsiteX9" fmla="*/ 1681299 w 2364277"/>
              <a:gd name="connsiteY9" fmla="*/ 270092 h 2383442"/>
              <a:gd name="connsiteX10" fmla="*/ 1555185 w 2364277"/>
              <a:gd name="connsiteY10" fmla="*/ 448481 h 2383442"/>
              <a:gd name="connsiteX11" fmla="*/ 1638769 w 2364277"/>
              <a:gd name="connsiteY11" fmla="*/ 546537 h 2383442"/>
              <a:gd name="connsiteX12" fmla="*/ 1749525 w 2364277"/>
              <a:gd name="connsiteY12" fmla="*/ 1035339 h 2383442"/>
              <a:gd name="connsiteX13" fmla="*/ 1936776 w 2364277"/>
              <a:gd name="connsiteY13" fmla="*/ 1205460 h 2383442"/>
              <a:gd name="connsiteX14" fmla="*/ 2064071 w 2364277"/>
              <a:gd name="connsiteY14" fmla="*/ 1312081 h 2383442"/>
              <a:gd name="connsiteX15" fmla="*/ 2361783 w 2364277"/>
              <a:gd name="connsiteY15" fmla="*/ 1524732 h 2383442"/>
              <a:gd name="connsiteX16" fmla="*/ 2221787 w 2364277"/>
              <a:gd name="connsiteY16" fmla="*/ 1750083 h 2383442"/>
              <a:gd name="connsiteX17" fmla="*/ 2346114 w 2364277"/>
              <a:gd name="connsiteY17" fmla="*/ 1889726 h 2383442"/>
              <a:gd name="connsiteX18" fmla="*/ 2170396 w 2364277"/>
              <a:gd name="connsiteY18" fmla="*/ 2120155 h 2383442"/>
              <a:gd name="connsiteX19" fmla="*/ 1999685 w 2364277"/>
              <a:gd name="connsiteY19" fmla="*/ 2175681 h 2383442"/>
              <a:gd name="connsiteX20" fmla="*/ 2000276 w 2364277"/>
              <a:gd name="connsiteY20" fmla="*/ 2290277 h 2383442"/>
              <a:gd name="connsiteX21" fmla="*/ 1593285 w 2364277"/>
              <a:gd name="connsiteY21" fmla="*/ 2251881 h 2383442"/>
              <a:gd name="connsiteX22" fmla="*/ 1532443 w 2364277"/>
              <a:gd name="connsiteY22" fmla="*/ 2375337 h 2383442"/>
              <a:gd name="connsiteX23" fmla="*/ 1507791 w 2364277"/>
              <a:gd name="connsiteY23" fmla="*/ 2350494 h 2383442"/>
              <a:gd name="connsiteX24" fmla="*/ 1199585 w 2364277"/>
              <a:gd name="connsiteY24" fmla="*/ 2023280 h 2383442"/>
              <a:gd name="connsiteX25" fmla="*/ 1064610 w 2364277"/>
              <a:gd name="connsiteY25" fmla="*/ 1950034 h 2383442"/>
              <a:gd name="connsiteX26" fmla="*/ 970985 w 2364277"/>
              <a:gd name="connsiteY26" fmla="*/ 1858180 h 2383442"/>
              <a:gd name="connsiteX27" fmla="*/ 640785 w 2364277"/>
              <a:gd name="connsiteY27" fmla="*/ 1959780 h 2383442"/>
              <a:gd name="connsiteX28" fmla="*/ 333032 w 2364277"/>
              <a:gd name="connsiteY28" fmla="*/ 1975435 h 2383442"/>
              <a:gd name="connsiteX29" fmla="*/ 154345 w 2364277"/>
              <a:gd name="connsiteY29" fmla="*/ 1439967 h 2383442"/>
              <a:gd name="connsiteX30" fmla="*/ 1684 w 2364277"/>
              <a:gd name="connsiteY30" fmla="*/ 1358098 h 2383442"/>
              <a:gd name="connsiteX0" fmla="*/ 1684 w 2364277"/>
              <a:gd name="connsiteY0" fmla="*/ 1358098 h 2383442"/>
              <a:gd name="connsiteX1" fmla="*/ 256536 w 2364277"/>
              <a:gd name="connsiteY1" fmla="*/ 1056901 h 2383442"/>
              <a:gd name="connsiteX2" fmla="*/ 501085 w 2364277"/>
              <a:gd name="connsiteY2" fmla="*/ 1019980 h 2383442"/>
              <a:gd name="connsiteX3" fmla="*/ 639309 w 2364277"/>
              <a:gd name="connsiteY3" fmla="*/ 916315 h 2383442"/>
              <a:gd name="connsiteX4" fmla="*/ 958285 w 2364277"/>
              <a:gd name="connsiteY4" fmla="*/ 886779 h 2383442"/>
              <a:gd name="connsiteX5" fmla="*/ 1136085 w 2364277"/>
              <a:gd name="connsiteY5" fmla="*/ 867580 h 2383442"/>
              <a:gd name="connsiteX6" fmla="*/ 907485 w 2364277"/>
              <a:gd name="connsiteY6" fmla="*/ 638980 h 2383442"/>
              <a:gd name="connsiteX7" fmla="*/ 873225 w 2364277"/>
              <a:gd name="connsiteY7" fmla="*/ 248827 h 2383442"/>
              <a:gd name="connsiteX8" fmla="*/ 1341805 w 2364277"/>
              <a:gd name="connsiteY8" fmla="*/ 61 h 2383442"/>
              <a:gd name="connsiteX9" fmla="*/ 1681299 w 2364277"/>
              <a:gd name="connsiteY9" fmla="*/ 270092 h 2383442"/>
              <a:gd name="connsiteX10" fmla="*/ 1555185 w 2364277"/>
              <a:gd name="connsiteY10" fmla="*/ 448481 h 2383442"/>
              <a:gd name="connsiteX11" fmla="*/ 1638769 w 2364277"/>
              <a:gd name="connsiteY11" fmla="*/ 546537 h 2383442"/>
              <a:gd name="connsiteX12" fmla="*/ 1749525 w 2364277"/>
              <a:gd name="connsiteY12" fmla="*/ 1035339 h 2383442"/>
              <a:gd name="connsiteX13" fmla="*/ 1936776 w 2364277"/>
              <a:gd name="connsiteY13" fmla="*/ 1205460 h 2383442"/>
              <a:gd name="connsiteX14" fmla="*/ 2064071 w 2364277"/>
              <a:gd name="connsiteY14" fmla="*/ 1312081 h 2383442"/>
              <a:gd name="connsiteX15" fmla="*/ 2361783 w 2364277"/>
              <a:gd name="connsiteY15" fmla="*/ 1524732 h 2383442"/>
              <a:gd name="connsiteX16" fmla="*/ 2221787 w 2364277"/>
              <a:gd name="connsiteY16" fmla="*/ 1750083 h 2383442"/>
              <a:gd name="connsiteX17" fmla="*/ 2346114 w 2364277"/>
              <a:gd name="connsiteY17" fmla="*/ 1889726 h 2383442"/>
              <a:gd name="connsiteX18" fmla="*/ 2170396 w 2364277"/>
              <a:gd name="connsiteY18" fmla="*/ 2082055 h 2383442"/>
              <a:gd name="connsiteX19" fmla="*/ 1999685 w 2364277"/>
              <a:gd name="connsiteY19" fmla="*/ 2175681 h 2383442"/>
              <a:gd name="connsiteX20" fmla="*/ 2000276 w 2364277"/>
              <a:gd name="connsiteY20" fmla="*/ 2290277 h 2383442"/>
              <a:gd name="connsiteX21" fmla="*/ 1593285 w 2364277"/>
              <a:gd name="connsiteY21" fmla="*/ 2251881 h 2383442"/>
              <a:gd name="connsiteX22" fmla="*/ 1532443 w 2364277"/>
              <a:gd name="connsiteY22" fmla="*/ 2375337 h 2383442"/>
              <a:gd name="connsiteX23" fmla="*/ 1507791 w 2364277"/>
              <a:gd name="connsiteY23" fmla="*/ 2350494 h 2383442"/>
              <a:gd name="connsiteX24" fmla="*/ 1199585 w 2364277"/>
              <a:gd name="connsiteY24" fmla="*/ 2023280 h 2383442"/>
              <a:gd name="connsiteX25" fmla="*/ 1064610 w 2364277"/>
              <a:gd name="connsiteY25" fmla="*/ 1950034 h 2383442"/>
              <a:gd name="connsiteX26" fmla="*/ 970985 w 2364277"/>
              <a:gd name="connsiteY26" fmla="*/ 1858180 h 2383442"/>
              <a:gd name="connsiteX27" fmla="*/ 640785 w 2364277"/>
              <a:gd name="connsiteY27" fmla="*/ 1959780 h 2383442"/>
              <a:gd name="connsiteX28" fmla="*/ 333032 w 2364277"/>
              <a:gd name="connsiteY28" fmla="*/ 1975435 h 2383442"/>
              <a:gd name="connsiteX29" fmla="*/ 154345 w 2364277"/>
              <a:gd name="connsiteY29" fmla="*/ 1439967 h 2383442"/>
              <a:gd name="connsiteX30" fmla="*/ 1684 w 2364277"/>
              <a:gd name="connsiteY30" fmla="*/ 1358098 h 2383442"/>
              <a:gd name="connsiteX0" fmla="*/ 1684 w 2364277"/>
              <a:gd name="connsiteY0" fmla="*/ 1358098 h 2383442"/>
              <a:gd name="connsiteX1" fmla="*/ 256536 w 2364277"/>
              <a:gd name="connsiteY1" fmla="*/ 1056901 h 2383442"/>
              <a:gd name="connsiteX2" fmla="*/ 501085 w 2364277"/>
              <a:gd name="connsiteY2" fmla="*/ 1019980 h 2383442"/>
              <a:gd name="connsiteX3" fmla="*/ 639309 w 2364277"/>
              <a:gd name="connsiteY3" fmla="*/ 916315 h 2383442"/>
              <a:gd name="connsiteX4" fmla="*/ 958285 w 2364277"/>
              <a:gd name="connsiteY4" fmla="*/ 886779 h 2383442"/>
              <a:gd name="connsiteX5" fmla="*/ 1136085 w 2364277"/>
              <a:gd name="connsiteY5" fmla="*/ 867580 h 2383442"/>
              <a:gd name="connsiteX6" fmla="*/ 907485 w 2364277"/>
              <a:gd name="connsiteY6" fmla="*/ 638980 h 2383442"/>
              <a:gd name="connsiteX7" fmla="*/ 873225 w 2364277"/>
              <a:gd name="connsiteY7" fmla="*/ 248827 h 2383442"/>
              <a:gd name="connsiteX8" fmla="*/ 1341805 w 2364277"/>
              <a:gd name="connsiteY8" fmla="*/ 61 h 2383442"/>
              <a:gd name="connsiteX9" fmla="*/ 1681299 w 2364277"/>
              <a:gd name="connsiteY9" fmla="*/ 270092 h 2383442"/>
              <a:gd name="connsiteX10" fmla="*/ 1555185 w 2364277"/>
              <a:gd name="connsiteY10" fmla="*/ 448481 h 2383442"/>
              <a:gd name="connsiteX11" fmla="*/ 1638769 w 2364277"/>
              <a:gd name="connsiteY11" fmla="*/ 546537 h 2383442"/>
              <a:gd name="connsiteX12" fmla="*/ 1749525 w 2364277"/>
              <a:gd name="connsiteY12" fmla="*/ 1035339 h 2383442"/>
              <a:gd name="connsiteX13" fmla="*/ 1936776 w 2364277"/>
              <a:gd name="connsiteY13" fmla="*/ 1205460 h 2383442"/>
              <a:gd name="connsiteX14" fmla="*/ 2064071 w 2364277"/>
              <a:gd name="connsiteY14" fmla="*/ 1312081 h 2383442"/>
              <a:gd name="connsiteX15" fmla="*/ 2361783 w 2364277"/>
              <a:gd name="connsiteY15" fmla="*/ 1524732 h 2383442"/>
              <a:gd name="connsiteX16" fmla="*/ 2221787 w 2364277"/>
              <a:gd name="connsiteY16" fmla="*/ 1750083 h 2383442"/>
              <a:gd name="connsiteX17" fmla="*/ 2346114 w 2364277"/>
              <a:gd name="connsiteY17" fmla="*/ 1889726 h 2383442"/>
              <a:gd name="connsiteX18" fmla="*/ 2170396 w 2364277"/>
              <a:gd name="connsiteY18" fmla="*/ 2082055 h 2383442"/>
              <a:gd name="connsiteX19" fmla="*/ 1999685 w 2364277"/>
              <a:gd name="connsiteY19" fmla="*/ 2175681 h 2383442"/>
              <a:gd name="connsiteX20" fmla="*/ 2000276 w 2364277"/>
              <a:gd name="connsiteY20" fmla="*/ 2290277 h 2383442"/>
              <a:gd name="connsiteX21" fmla="*/ 1859985 w 2364277"/>
              <a:gd name="connsiteY21" fmla="*/ 2353481 h 2383442"/>
              <a:gd name="connsiteX22" fmla="*/ 1593285 w 2364277"/>
              <a:gd name="connsiteY22" fmla="*/ 2251881 h 2383442"/>
              <a:gd name="connsiteX23" fmla="*/ 1532443 w 2364277"/>
              <a:gd name="connsiteY23" fmla="*/ 2375337 h 2383442"/>
              <a:gd name="connsiteX24" fmla="*/ 1507791 w 2364277"/>
              <a:gd name="connsiteY24" fmla="*/ 2350494 h 2383442"/>
              <a:gd name="connsiteX25" fmla="*/ 1199585 w 2364277"/>
              <a:gd name="connsiteY25" fmla="*/ 2023280 h 2383442"/>
              <a:gd name="connsiteX26" fmla="*/ 1064610 w 2364277"/>
              <a:gd name="connsiteY26" fmla="*/ 1950034 h 2383442"/>
              <a:gd name="connsiteX27" fmla="*/ 970985 w 2364277"/>
              <a:gd name="connsiteY27" fmla="*/ 1858180 h 2383442"/>
              <a:gd name="connsiteX28" fmla="*/ 640785 w 2364277"/>
              <a:gd name="connsiteY28" fmla="*/ 1959780 h 2383442"/>
              <a:gd name="connsiteX29" fmla="*/ 333032 w 2364277"/>
              <a:gd name="connsiteY29" fmla="*/ 1975435 h 2383442"/>
              <a:gd name="connsiteX30" fmla="*/ 154345 w 2364277"/>
              <a:gd name="connsiteY30" fmla="*/ 1439967 h 2383442"/>
              <a:gd name="connsiteX31" fmla="*/ 1684 w 2364277"/>
              <a:gd name="connsiteY31" fmla="*/ 1358098 h 2383442"/>
              <a:gd name="connsiteX0" fmla="*/ 1684 w 2364277"/>
              <a:gd name="connsiteY0" fmla="*/ 1358098 h 2383442"/>
              <a:gd name="connsiteX1" fmla="*/ 256536 w 2364277"/>
              <a:gd name="connsiteY1" fmla="*/ 1056901 h 2383442"/>
              <a:gd name="connsiteX2" fmla="*/ 501085 w 2364277"/>
              <a:gd name="connsiteY2" fmla="*/ 1019980 h 2383442"/>
              <a:gd name="connsiteX3" fmla="*/ 639309 w 2364277"/>
              <a:gd name="connsiteY3" fmla="*/ 916315 h 2383442"/>
              <a:gd name="connsiteX4" fmla="*/ 958285 w 2364277"/>
              <a:gd name="connsiteY4" fmla="*/ 886779 h 2383442"/>
              <a:gd name="connsiteX5" fmla="*/ 1136085 w 2364277"/>
              <a:gd name="connsiteY5" fmla="*/ 867580 h 2383442"/>
              <a:gd name="connsiteX6" fmla="*/ 907485 w 2364277"/>
              <a:gd name="connsiteY6" fmla="*/ 638980 h 2383442"/>
              <a:gd name="connsiteX7" fmla="*/ 873225 w 2364277"/>
              <a:gd name="connsiteY7" fmla="*/ 248827 h 2383442"/>
              <a:gd name="connsiteX8" fmla="*/ 1341805 w 2364277"/>
              <a:gd name="connsiteY8" fmla="*/ 61 h 2383442"/>
              <a:gd name="connsiteX9" fmla="*/ 1681299 w 2364277"/>
              <a:gd name="connsiteY9" fmla="*/ 270092 h 2383442"/>
              <a:gd name="connsiteX10" fmla="*/ 1555185 w 2364277"/>
              <a:gd name="connsiteY10" fmla="*/ 448481 h 2383442"/>
              <a:gd name="connsiteX11" fmla="*/ 1638769 w 2364277"/>
              <a:gd name="connsiteY11" fmla="*/ 546537 h 2383442"/>
              <a:gd name="connsiteX12" fmla="*/ 1749525 w 2364277"/>
              <a:gd name="connsiteY12" fmla="*/ 1035339 h 2383442"/>
              <a:gd name="connsiteX13" fmla="*/ 1936776 w 2364277"/>
              <a:gd name="connsiteY13" fmla="*/ 1205460 h 2383442"/>
              <a:gd name="connsiteX14" fmla="*/ 2064071 w 2364277"/>
              <a:gd name="connsiteY14" fmla="*/ 1312081 h 2383442"/>
              <a:gd name="connsiteX15" fmla="*/ 2361783 w 2364277"/>
              <a:gd name="connsiteY15" fmla="*/ 1524732 h 2383442"/>
              <a:gd name="connsiteX16" fmla="*/ 2221787 w 2364277"/>
              <a:gd name="connsiteY16" fmla="*/ 1750083 h 2383442"/>
              <a:gd name="connsiteX17" fmla="*/ 2346114 w 2364277"/>
              <a:gd name="connsiteY17" fmla="*/ 1889726 h 2383442"/>
              <a:gd name="connsiteX18" fmla="*/ 2170396 w 2364277"/>
              <a:gd name="connsiteY18" fmla="*/ 2082055 h 2383442"/>
              <a:gd name="connsiteX19" fmla="*/ 1999685 w 2364277"/>
              <a:gd name="connsiteY19" fmla="*/ 2175681 h 2383442"/>
              <a:gd name="connsiteX20" fmla="*/ 2000276 w 2364277"/>
              <a:gd name="connsiteY20" fmla="*/ 2290277 h 2383442"/>
              <a:gd name="connsiteX21" fmla="*/ 1859985 w 2364277"/>
              <a:gd name="connsiteY21" fmla="*/ 2353481 h 2383442"/>
              <a:gd name="connsiteX22" fmla="*/ 1567885 w 2364277"/>
              <a:gd name="connsiteY22" fmla="*/ 2213781 h 2383442"/>
              <a:gd name="connsiteX23" fmla="*/ 1532443 w 2364277"/>
              <a:gd name="connsiteY23" fmla="*/ 2375337 h 2383442"/>
              <a:gd name="connsiteX24" fmla="*/ 1507791 w 2364277"/>
              <a:gd name="connsiteY24" fmla="*/ 2350494 h 2383442"/>
              <a:gd name="connsiteX25" fmla="*/ 1199585 w 2364277"/>
              <a:gd name="connsiteY25" fmla="*/ 2023280 h 2383442"/>
              <a:gd name="connsiteX26" fmla="*/ 1064610 w 2364277"/>
              <a:gd name="connsiteY26" fmla="*/ 1950034 h 2383442"/>
              <a:gd name="connsiteX27" fmla="*/ 970985 w 2364277"/>
              <a:gd name="connsiteY27" fmla="*/ 1858180 h 2383442"/>
              <a:gd name="connsiteX28" fmla="*/ 640785 w 2364277"/>
              <a:gd name="connsiteY28" fmla="*/ 1959780 h 2383442"/>
              <a:gd name="connsiteX29" fmla="*/ 333032 w 2364277"/>
              <a:gd name="connsiteY29" fmla="*/ 1975435 h 2383442"/>
              <a:gd name="connsiteX30" fmla="*/ 154345 w 2364277"/>
              <a:gd name="connsiteY30" fmla="*/ 1439967 h 2383442"/>
              <a:gd name="connsiteX31" fmla="*/ 1684 w 2364277"/>
              <a:gd name="connsiteY31" fmla="*/ 1358098 h 2383442"/>
              <a:gd name="connsiteX0" fmla="*/ 1684 w 2362403"/>
              <a:gd name="connsiteY0" fmla="*/ 1358098 h 2383442"/>
              <a:gd name="connsiteX1" fmla="*/ 256536 w 2362403"/>
              <a:gd name="connsiteY1" fmla="*/ 1056901 h 2383442"/>
              <a:gd name="connsiteX2" fmla="*/ 501085 w 2362403"/>
              <a:gd name="connsiteY2" fmla="*/ 1019980 h 2383442"/>
              <a:gd name="connsiteX3" fmla="*/ 639309 w 2362403"/>
              <a:gd name="connsiteY3" fmla="*/ 916315 h 2383442"/>
              <a:gd name="connsiteX4" fmla="*/ 958285 w 2362403"/>
              <a:gd name="connsiteY4" fmla="*/ 886779 h 2383442"/>
              <a:gd name="connsiteX5" fmla="*/ 1136085 w 2362403"/>
              <a:gd name="connsiteY5" fmla="*/ 867580 h 2383442"/>
              <a:gd name="connsiteX6" fmla="*/ 907485 w 2362403"/>
              <a:gd name="connsiteY6" fmla="*/ 638980 h 2383442"/>
              <a:gd name="connsiteX7" fmla="*/ 873225 w 2362403"/>
              <a:gd name="connsiteY7" fmla="*/ 248827 h 2383442"/>
              <a:gd name="connsiteX8" fmla="*/ 1341805 w 2362403"/>
              <a:gd name="connsiteY8" fmla="*/ 61 h 2383442"/>
              <a:gd name="connsiteX9" fmla="*/ 1681299 w 2362403"/>
              <a:gd name="connsiteY9" fmla="*/ 270092 h 2383442"/>
              <a:gd name="connsiteX10" fmla="*/ 1555185 w 2362403"/>
              <a:gd name="connsiteY10" fmla="*/ 448481 h 2383442"/>
              <a:gd name="connsiteX11" fmla="*/ 1638769 w 2362403"/>
              <a:gd name="connsiteY11" fmla="*/ 546537 h 2383442"/>
              <a:gd name="connsiteX12" fmla="*/ 1749525 w 2362403"/>
              <a:gd name="connsiteY12" fmla="*/ 1035339 h 2383442"/>
              <a:gd name="connsiteX13" fmla="*/ 1936776 w 2362403"/>
              <a:gd name="connsiteY13" fmla="*/ 1205460 h 2383442"/>
              <a:gd name="connsiteX14" fmla="*/ 2064071 w 2362403"/>
              <a:gd name="connsiteY14" fmla="*/ 1312081 h 2383442"/>
              <a:gd name="connsiteX15" fmla="*/ 2037785 w 2362403"/>
              <a:gd name="connsiteY15" fmla="*/ 1362881 h 2383442"/>
              <a:gd name="connsiteX16" fmla="*/ 2361783 w 2362403"/>
              <a:gd name="connsiteY16" fmla="*/ 1524732 h 2383442"/>
              <a:gd name="connsiteX17" fmla="*/ 2221787 w 2362403"/>
              <a:gd name="connsiteY17" fmla="*/ 1750083 h 2383442"/>
              <a:gd name="connsiteX18" fmla="*/ 2346114 w 2362403"/>
              <a:gd name="connsiteY18" fmla="*/ 1889726 h 2383442"/>
              <a:gd name="connsiteX19" fmla="*/ 2170396 w 2362403"/>
              <a:gd name="connsiteY19" fmla="*/ 2082055 h 2383442"/>
              <a:gd name="connsiteX20" fmla="*/ 1999685 w 2362403"/>
              <a:gd name="connsiteY20" fmla="*/ 2175681 h 2383442"/>
              <a:gd name="connsiteX21" fmla="*/ 2000276 w 2362403"/>
              <a:gd name="connsiteY21" fmla="*/ 2290277 h 2383442"/>
              <a:gd name="connsiteX22" fmla="*/ 1859985 w 2362403"/>
              <a:gd name="connsiteY22" fmla="*/ 2353481 h 2383442"/>
              <a:gd name="connsiteX23" fmla="*/ 1567885 w 2362403"/>
              <a:gd name="connsiteY23" fmla="*/ 2213781 h 2383442"/>
              <a:gd name="connsiteX24" fmla="*/ 1532443 w 2362403"/>
              <a:gd name="connsiteY24" fmla="*/ 2375337 h 2383442"/>
              <a:gd name="connsiteX25" fmla="*/ 1507791 w 2362403"/>
              <a:gd name="connsiteY25" fmla="*/ 2350494 h 2383442"/>
              <a:gd name="connsiteX26" fmla="*/ 1199585 w 2362403"/>
              <a:gd name="connsiteY26" fmla="*/ 2023280 h 2383442"/>
              <a:gd name="connsiteX27" fmla="*/ 1064610 w 2362403"/>
              <a:gd name="connsiteY27" fmla="*/ 1950034 h 2383442"/>
              <a:gd name="connsiteX28" fmla="*/ 970985 w 2362403"/>
              <a:gd name="connsiteY28" fmla="*/ 1858180 h 2383442"/>
              <a:gd name="connsiteX29" fmla="*/ 640785 w 2362403"/>
              <a:gd name="connsiteY29" fmla="*/ 1959780 h 2383442"/>
              <a:gd name="connsiteX30" fmla="*/ 333032 w 2362403"/>
              <a:gd name="connsiteY30" fmla="*/ 1975435 h 2383442"/>
              <a:gd name="connsiteX31" fmla="*/ 154345 w 2362403"/>
              <a:gd name="connsiteY31" fmla="*/ 1439967 h 2383442"/>
              <a:gd name="connsiteX32" fmla="*/ 1684 w 2362403"/>
              <a:gd name="connsiteY32" fmla="*/ 1358098 h 2383442"/>
              <a:gd name="connsiteX0" fmla="*/ 1684 w 2362403"/>
              <a:gd name="connsiteY0" fmla="*/ 1358098 h 2383442"/>
              <a:gd name="connsiteX1" fmla="*/ 256536 w 2362403"/>
              <a:gd name="connsiteY1" fmla="*/ 1056901 h 2383442"/>
              <a:gd name="connsiteX2" fmla="*/ 501085 w 2362403"/>
              <a:gd name="connsiteY2" fmla="*/ 1019980 h 2383442"/>
              <a:gd name="connsiteX3" fmla="*/ 639309 w 2362403"/>
              <a:gd name="connsiteY3" fmla="*/ 916315 h 2383442"/>
              <a:gd name="connsiteX4" fmla="*/ 958285 w 2362403"/>
              <a:gd name="connsiteY4" fmla="*/ 886779 h 2383442"/>
              <a:gd name="connsiteX5" fmla="*/ 1136085 w 2362403"/>
              <a:gd name="connsiteY5" fmla="*/ 867580 h 2383442"/>
              <a:gd name="connsiteX6" fmla="*/ 907485 w 2362403"/>
              <a:gd name="connsiteY6" fmla="*/ 638980 h 2383442"/>
              <a:gd name="connsiteX7" fmla="*/ 873225 w 2362403"/>
              <a:gd name="connsiteY7" fmla="*/ 248827 h 2383442"/>
              <a:gd name="connsiteX8" fmla="*/ 1341805 w 2362403"/>
              <a:gd name="connsiteY8" fmla="*/ 61 h 2383442"/>
              <a:gd name="connsiteX9" fmla="*/ 1681299 w 2362403"/>
              <a:gd name="connsiteY9" fmla="*/ 270092 h 2383442"/>
              <a:gd name="connsiteX10" fmla="*/ 1555185 w 2362403"/>
              <a:gd name="connsiteY10" fmla="*/ 448481 h 2383442"/>
              <a:gd name="connsiteX11" fmla="*/ 1638769 w 2362403"/>
              <a:gd name="connsiteY11" fmla="*/ 546537 h 2383442"/>
              <a:gd name="connsiteX12" fmla="*/ 1682185 w 2362403"/>
              <a:gd name="connsiteY12" fmla="*/ 880281 h 2383442"/>
              <a:gd name="connsiteX13" fmla="*/ 1749525 w 2362403"/>
              <a:gd name="connsiteY13" fmla="*/ 1035339 h 2383442"/>
              <a:gd name="connsiteX14" fmla="*/ 1936776 w 2362403"/>
              <a:gd name="connsiteY14" fmla="*/ 1205460 h 2383442"/>
              <a:gd name="connsiteX15" fmla="*/ 2064071 w 2362403"/>
              <a:gd name="connsiteY15" fmla="*/ 1312081 h 2383442"/>
              <a:gd name="connsiteX16" fmla="*/ 2037785 w 2362403"/>
              <a:gd name="connsiteY16" fmla="*/ 1362881 h 2383442"/>
              <a:gd name="connsiteX17" fmla="*/ 2361783 w 2362403"/>
              <a:gd name="connsiteY17" fmla="*/ 1524732 h 2383442"/>
              <a:gd name="connsiteX18" fmla="*/ 2221787 w 2362403"/>
              <a:gd name="connsiteY18" fmla="*/ 1750083 h 2383442"/>
              <a:gd name="connsiteX19" fmla="*/ 2346114 w 2362403"/>
              <a:gd name="connsiteY19" fmla="*/ 1889726 h 2383442"/>
              <a:gd name="connsiteX20" fmla="*/ 2170396 w 2362403"/>
              <a:gd name="connsiteY20" fmla="*/ 2082055 h 2383442"/>
              <a:gd name="connsiteX21" fmla="*/ 1999685 w 2362403"/>
              <a:gd name="connsiteY21" fmla="*/ 2175681 h 2383442"/>
              <a:gd name="connsiteX22" fmla="*/ 2000276 w 2362403"/>
              <a:gd name="connsiteY22" fmla="*/ 2290277 h 2383442"/>
              <a:gd name="connsiteX23" fmla="*/ 1859985 w 2362403"/>
              <a:gd name="connsiteY23" fmla="*/ 2353481 h 2383442"/>
              <a:gd name="connsiteX24" fmla="*/ 1567885 w 2362403"/>
              <a:gd name="connsiteY24" fmla="*/ 2213781 h 2383442"/>
              <a:gd name="connsiteX25" fmla="*/ 1532443 w 2362403"/>
              <a:gd name="connsiteY25" fmla="*/ 2375337 h 2383442"/>
              <a:gd name="connsiteX26" fmla="*/ 1507791 w 2362403"/>
              <a:gd name="connsiteY26" fmla="*/ 2350494 h 2383442"/>
              <a:gd name="connsiteX27" fmla="*/ 1199585 w 2362403"/>
              <a:gd name="connsiteY27" fmla="*/ 2023280 h 2383442"/>
              <a:gd name="connsiteX28" fmla="*/ 1064610 w 2362403"/>
              <a:gd name="connsiteY28" fmla="*/ 1950034 h 2383442"/>
              <a:gd name="connsiteX29" fmla="*/ 970985 w 2362403"/>
              <a:gd name="connsiteY29" fmla="*/ 1858180 h 2383442"/>
              <a:gd name="connsiteX30" fmla="*/ 640785 w 2362403"/>
              <a:gd name="connsiteY30" fmla="*/ 1959780 h 2383442"/>
              <a:gd name="connsiteX31" fmla="*/ 333032 w 2362403"/>
              <a:gd name="connsiteY31" fmla="*/ 1975435 h 2383442"/>
              <a:gd name="connsiteX32" fmla="*/ 154345 w 2362403"/>
              <a:gd name="connsiteY32" fmla="*/ 1439967 h 2383442"/>
              <a:gd name="connsiteX33" fmla="*/ 1684 w 2362403"/>
              <a:gd name="connsiteY33" fmla="*/ 1358098 h 2383442"/>
              <a:gd name="connsiteX0" fmla="*/ 1684 w 2362403"/>
              <a:gd name="connsiteY0" fmla="*/ 1358098 h 2383442"/>
              <a:gd name="connsiteX1" fmla="*/ 256536 w 2362403"/>
              <a:gd name="connsiteY1" fmla="*/ 1056901 h 2383442"/>
              <a:gd name="connsiteX2" fmla="*/ 501085 w 2362403"/>
              <a:gd name="connsiteY2" fmla="*/ 1019980 h 2383442"/>
              <a:gd name="connsiteX3" fmla="*/ 639309 w 2362403"/>
              <a:gd name="connsiteY3" fmla="*/ 916315 h 2383442"/>
              <a:gd name="connsiteX4" fmla="*/ 958285 w 2362403"/>
              <a:gd name="connsiteY4" fmla="*/ 886779 h 2383442"/>
              <a:gd name="connsiteX5" fmla="*/ 1136085 w 2362403"/>
              <a:gd name="connsiteY5" fmla="*/ 867580 h 2383442"/>
              <a:gd name="connsiteX6" fmla="*/ 907485 w 2362403"/>
              <a:gd name="connsiteY6" fmla="*/ 638980 h 2383442"/>
              <a:gd name="connsiteX7" fmla="*/ 873225 w 2362403"/>
              <a:gd name="connsiteY7" fmla="*/ 248827 h 2383442"/>
              <a:gd name="connsiteX8" fmla="*/ 1341805 w 2362403"/>
              <a:gd name="connsiteY8" fmla="*/ 61 h 2383442"/>
              <a:gd name="connsiteX9" fmla="*/ 1681299 w 2362403"/>
              <a:gd name="connsiteY9" fmla="*/ 270092 h 2383442"/>
              <a:gd name="connsiteX10" fmla="*/ 1555185 w 2362403"/>
              <a:gd name="connsiteY10" fmla="*/ 448481 h 2383442"/>
              <a:gd name="connsiteX11" fmla="*/ 1562569 w 2362403"/>
              <a:gd name="connsiteY11" fmla="*/ 546537 h 2383442"/>
              <a:gd name="connsiteX12" fmla="*/ 1682185 w 2362403"/>
              <a:gd name="connsiteY12" fmla="*/ 880281 h 2383442"/>
              <a:gd name="connsiteX13" fmla="*/ 1749525 w 2362403"/>
              <a:gd name="connsiteY13" fmla="*/ 1035339 h 2383442"/>
              <a:gd name="connsiteX14" fmla="*/ 1936776 w 2362403"/>
              <a:gd name="connsiteY14" fmla="*/ 1205460 h 2383442"/>
              <a:gd name="connsiteX15" fmla="*/ 2064071 w 2362403"/>
              <a:gd name="connsiteY15" fmla="*/ 1312081 h 2383442"/>
              <a:gd name="connsiteX16" fmla="*/ 2037785 w 2362403"/>
              <a:gd name="connsiteY16" fmla="*/ 1362881 h 2383442"/>
              <a:gd name="connsiteX17" fmla="*/ 2361783 w 2362403"/>
              <a:gd name="connsiteY17" fmla="*/ 1524732 h 2383442"/>
              <a:gd name="connsiteX18" fmla="*/ 2221787 w 2362403"/>
              <a:gd name="connsiteY18" fmla="*/ 1750083 h 2383442"/>
              <a:gd name="connsiteX19" fmla="*/ 2346114 w 2362403"/>
              <a:gd name="connsiteY19" fmla="*/ 1889726 h 2383442"/>
              <a:gd name="connsiteX20" fmla="*/ 2170396 w 2362403"/>
              <a:gd name="connsiteY20" fmla="*/ 2082055 h 2383442"/>
              <a:gd name="connsiteX21" fmla="*/ 1999685 w 2362403"/>
              <a:gd name="connsiteY21" fmla="*/ 2175681 h 2383442"/>
              <a:gd name="connsiteX22" fmla="*/ 2000276 w 2362403"/>
              <a:gd name="connsiteY22" fmla="*/ 2290277 h 2383442"/>
              <a:gd name="connsiteX23" fmla="*/ 1859985 w 2362403"/>
              <a:gd name="connsiteY23" fmla="*/ 2353481 h 2383442"/>
              <a:gd name="connsiteX24" fmla="*/ 1567885 w 2362403"/>
              <a:gd name="connsiteY24" fmla="*/ 2213781 h 2383442"/>
              <a:gd name="connsiteX25" fmla="*/ 1532443 w 2362403"/>
              <a:gd name="connsiteY25" fmla="*/ 2375337 h 2383442"/>
              <a:gd name="connsiteX26" fmla="*/ 1507791 w 2362403"/>
              <a:gd name="connsiteY26" fmla="*/ 2350494 h 2383442"/>
              <a:gd name="connsiteX27" fmla="*/ 1199585 w 2362403"/>
              <a:gd name="connsiteY27" fmla="*/ 2023280 h 2383442"/>
              <a:gd name="connsiteX28" fmla="*/ 1064610 w 2362403"/>
              <a:gd name="connsiteY28" fmla="*/ 1950034 h 2383442"/>
              <a:gd name="connsiteX29" fmla="*/ 970985 w 2362403"/>
              <a:gd name="connsiteY29" fmla="*/ 1858180 h 2383442"/>
              <a:gd name="connsiteX30" fmla="*/ 640785 w 2362403"/>
              <a:gd name="connsiteY30" fmla="*/ 1959780 h 2383442"/>
              <a:gd name="connsiteX31" fmla="*/ 333032 w 2362403"/>
              <a:gd name="connsiteY31" fmla="*/ 1975435 h 2383442"/>
              <a:gd name="connsiteX32" fmla="*/ 154345 w 2362403"/>
              <a:gd name="connsiteY32" fmla="*/ 1439967 h 2383442"/>
              <a:gd name="connsiteX33" fmla="*/ 1684 w 2362403"/>
              <a:gd name="connsiteY33" fmla="*/ 1358098 h 2383442"/>
              <a:gd name="connsiteX0" fmla="*/ 1684 w 2362403"/>
              <a:gd name="connsiteY0" fmla="*/ 1358098 h 2383442"/>
              <a:gd name="connsiteX1" fmla="*/ 256536 w 2362403"/>
              <a:gd name="connsiteY1" fmla="*/ 1056901 h 2383442"/>
              <a:gd name="connsiteX2" fmla="*/ 501085 w 2362403"/>
              <a:gd name="connsiteY2" fmla="*/ 1019980 h 2383442"/>
              <a:gd name="connsiteX3" fmla="*/ 639309 w 2362403"/>
              <a:gd name="connsiteY3" fmla="*/ 916315 h 2383442"/>
              <a:gd name="connsiteX4" fmla="*/ 958285 w 2362403"/>
              <a:gd name="connsiteY4" fmla="*/ 886779 h 2383442"/>
              <a:gd name="connsiteX5" fmla="*/ 1136085 w 2362403"/>
              <a:gd name="connsiteY5" fmla="*/ 867580 h 2383442"/>
              <a:gd name="connsiteX6" fmla="*/ 907485 w 2362403"/>
              <a:gd name="connsiteY6" fmla="*/ 638980 h 2383442"/>
              <a:gd name="connsiteX7" fmla="*/ 873225 w 2362403"/>
              <a:gd name="connsiteY7" fmla="*/ 248827 h 2383442"/>
              <a:gd name="connsiteX8" fmla="*/ 1341805 w 2362403"/>
              <a:gd name="connsiteY8" fmla="*/ 61 h 2383442"/>
              <a:gd name="connsiteX9" fmla="*/ 1681299 w 2362403"/>
              <a:gd name="connsiteY9" fmla="*/ 270092 h 2383442"/>
              <a:gd name="connsiteX10" fmla="*/ 1555185 w 2362403"/>
              <a:gd name="connsiteY10" fmla="*/ 448481 h 2383442"/>
              <a:gd name="connsiteX11" fmla="*/ 1562569 w 2362403"/>
              <a:gd name="connsiteY11" fmla="*/ 546537 h 2383442"/>
              <a:gd name="connsiteX12" fmla="*/ 1732985 w 2362403"/>
              <a:gd name="connsiteY12" fmla="*/ 791381 h 2383442"/>
              <a:gd name="connsiteX13" fmla="*/ 1749525 w 2362403"/>
              <a:gd name="connsiteY13" fmla="*/ 1035339 h 2383442"/>
              <a:gd name="connsiteX14" fmla="*/ 1936776 w 2362403"/>
              <a:gd name="connsiteY14" fmla="*/ 1205460 h 2383442"/>
              <a:gd name="connsiteX15" fmla="*/ 2064071 w 2362403"/>
              <a:gd name="connsiteY15" fmla="*/ 1312081 h 2383442"/>
              <a:gd name="connsiteX16" fmla="*/ 2037785 w 2362403"/>
              <a:gd name="connsiteY16" fmla="*/ 1362881 h 2383442"/>
              <a:gd name="connsiteX17" fmla="*/ 2361783 w 2362403"/>
              <a:gd name="connsiteY17" fmla="*/ 1524732 h 2383442"/>
              <a:gd name="connsiteX18" fmla="*/ 2221787 w 2362403"/>
              <a:gd name="connsiteY18" fmla="*/ 1750083 h 2383442"/>
              <a:gd name="connsiteX19" fmla="*/ 2346114 w 2362403"/>
              <a:gd name="connsiteY19" fmla="*/ 1889726 h 2383442"/>
              <a:gd name="connsiteX20" fmla="*/ 2170396 w 2362403"/>
              <a:gd name="connsiteY20" fmla="*/ 2082055 h 2383442"/>
              <a:gd name="connsiteX21" fmla="*/ 1999685 w 2362403"/>
              <a:gd name="connsiteY21" fmla="*/ 2175681 h 2383442"/>
              <a:gd name="connsiteX22" fmla="*/ 2000276 w 2362403"/>
              <a:gd name="connsiteY22" fmla="*/ 2290277 h 2383442"/>
              <a:gd name="connsiteX23" fmla="*/ 1859985 w 2362403"/>
              <a:gd name="connsiteY23" fmla="*/ 2353481 h 2383442"/>
              <a:gd name="connsiteX24" fmla="*/ 1567885 w 2362403"/>
              <a:gd name="connsiteY24" fmla="*/ 2213781 h 2383442"/>
              <a:gd name="connsiteX25" fmla="*/ 1532443 w 2362403"/>
              <a:gd name="connsiteY25" fmla="*/ 2375337 h 2383442"/>
              <a:gd name="connsiteX26" fmla="*/ 1507791 w 2362403"/>
              <a:gd name="connsiteY26" fmla="*/ 2350494 h 2383442"/>
              <a:gd name="connsiteX27" fmla="*/ 1199585 w 2362403"/>
              <a:gd name="connsiteY27" fmla="*/ 2023280 h 2383442"/>
              <a:gd name="connsiteX28" fmla="*/ 1064610 w 2362403"/>
              <a:gd name="connsiteY28" fmla="*/ 1950034 h 2383442"/>
              <a:gd name="connsiteX29" fmla="*/ 970985 w 2362403"/>
              <a:gd name="connsiteY29" fmla="*/ 1858180 h 2383442"/>
              <a:gd name="connsiteX30" fmla="*/ 640785 w 2362403"/>
              <a:gd name="connsiteY30" fmla="*/ 1959780 h 2383442"/>
              <a:gd name="connsiteX31" fmla="*/ 333032 w 2362403"/>
              <a:gd name="connsiteY31" fmla="*/ 1975435 h 2383442"/>
              <a:gd name="connsiteX32" fmla="*/ 154345 w 2362403"/>
              <a:gd name="connsiteY32" fmla="*/ 1439967 h 2383442"/>
              <a:gd name="connsiteX33" fmla="*/ 1684 w 2362403"/>
              <a:gd name="connsiteY33" fmla="*/ 1358098 h 2383442"/>
              <a:gd name="connsiteX0" fmla="*/ 1684 w 2362403"/>
              <a:gd name="connsiteY0" fmla="*/ 1358098 h 2383442"/>
              <a:gd name="connsiteX1" fmla="*/ 256536 w 2362403"/>
              <a:gd name="connsiteY1" fmla="*/ 1056901 h 2383442"/>
              <a:gd name="connsiteX2" fmla="*/ 501085 w 2362403"/>
              <a:gd name="connsiteY2" fmla="*/ 1019980 h 2383442"/>
              <a:gd name="connsiteX3" fmla="*/ 639309 w 2362403"/>
              <a:gd name="connsiteY3" fmla="*/ 916315 h 2383442"/>
              <a:gd name="connsiteX4" fmla="*/ 958285 w 2362403"/>
              <a:gd name="connsiteY4" fmla="*/ 886779 h 2383442"/>
              <a:gd name="connsiteX5" fmla="*/ 1136085 w 2362403"/>
              <a:gd name="connsiteY5" fmla="*/ 867580 h 2383442"/>
              <a:gd name="connsiteX6" fmla="*/ 907485 w 2362403"/>
              <a:gd name="connsiteY6" fmla="*/ 638980 h 2383442"/>
              <a:gd name="connsiteX7" fmla="*/ 873225 w 2362403"/>
              <a:gd name="connsiteY7" fmla="*/ 248827 h 2383442"/>
              <a:gd name="connsiteX8" fmla="*/ 1341805 w 2362403"/>
              <a:gd name="connsiteY8" fmla="*/ 61 h 2383442"/>
              <a:gd name="connsiteX9" fmla="*/ 1681299 w 2362403"/>
              <a:gd name="connsiteY9" fmla="*/ 270092 h 2383442"/>
              <a:gd name="connsiteX10" fmla="*/ 1555185 w 2362403"/>
              <a:gd name="connsiteY10" fmla="*/ 448481 h 2383442"/>
              <a:gd name="connsiteX11" fmla="*/ 1562569 w 2362403"/>
              <a:gd name="connsiteY11" fmla="*/ 546537 h 2383442"/>
              <a:gd name="connsiteX12" fmla="*/ 1732985 w 2362403"/>
              <a:gd name="connsiteY12" fmla="*/ 791381 h 2383442"/>
              <a:gd name="connsiteX13" fmla="*/ 1673325 w 2362403"/>
              <a:gd name="connsiteY13" fmla="*/ 933739 h 2383442"/>
              <a:gd name="connsiteX14" fmla="*/ 1936776 w 2362403"/>
              <a:gd name="connsiteY14" fmla="*/ 1205460 h 2383442"/>
              <a:gd name="connsiteX15" fmla="*/ 2064071 w 2362403"/>
              <a:gd name="connsiteY15" fmla="*/ 1312081 h 2383442"/>
              <a:gd name="connsiteX16" fmla="*/ 2037785 w 2362403"/>
              <a:gd name="connsiteY16" fmla="*/ 1362881 h 2383442"/>
              <a:gd name="connsiteX17" fmla="*/ 2361783 w 2362403"/>
              <a:gd name="connsiteY17" fmla="*/ 1524732 h 2383442"/>
              <a:gd name="connsiteX18" fmla="*/ 2221787 w 2362403"/>
              <a:gd name="connsiteY18" fmla="*/ 1750083 h 2383442"/>
              <a:gd name="connsiteX19" fmla="*/ 2346114 w 2362403"/>
              <a:gd name="connsiteY19" fmla="*/ 1889726 h 2383442"/>
              <a:gd name="connsiteX20" fmla="*/ 2170396 w 2362403"/>
              <a:gd name="connsiteY20" fmla="*/ 2082055 h 2383442"/>
              <a:gd name="connsiteX21" fmla="*/ 1999685 w 2362403"/>
              <a:gd name="connsiteY21" fmla="*/ 2175681 h 2383442"/>
              <a:gd name="connsiteX22" fmla="*/ 2000276 w 2362403"/>
              <a:gd name="connsiteY22" fmla="*/ 2290277 h 2383442"/>
              <a:gd name="connsiteX23" fmla="*/ 1859985 w 2362403"/>
              <a:gd name="connsiteY23" fmla="*/ 2353481 h 2383442"/>
              <a:gd name="connsiteX24" fmla="*/ 1567885 w 2362403"/>
              <a:gd name="connsiteY24" fmla="*/ 2213781 h 2383442"/>
              <a:gd name="connsiteX25" fmla="*/ 1532443 w 2362403"/>
              <a:gd name="connsiteY25" fmla="*/ 2375337 h 2383442"/>
              <a:gd name="connsiteX26" fmla="*/ 1507791 w 2362403"/>
              <a:gd name="connsiteY26" fmla="*/ 2350494 h 2383442"/>
              <a:gd name="connsiteX27" fmla="*/ 1199585 w 2362403"/>
              <a:gd name="connsiteY27" fmla="*/ 2023280 h 2383442"/>
              <a:gd name="connsiteX28" fmla="*/ 1064610 w 2362403"/>
              <a:gd name="connsiteY28" fmla="*/ 1950034 h 2383442"/>
              <a:gd name="connsiteX29" fmla="*/ 970985 w 2362403"/>
              <a:gd name="connsiteY29" fmla="*/ 1858180 h 2383442"/>
              <a:gd name="connsiteX30" fmla="*/ 640785 w 2362403"/>
              <a:gd name="connsiteY30" fmla="*/ 1959780 h 2383442"/>
              <a:gd name="connsiteX31" fmla="*/ 333032 w 2362403"/>
              <a:gd name="connsiteY31" fmla="*/ 1975435 h 2383442"/>
              <a:gd name="connsiteX32" fmla="*/ 154345 w 2362403"/>
              <a:gd name="connsiteY32" fmla="*/ 1439967 h 2383442"/>
              <a:gd name="connsiteX33" fmla="*/ 1684 w 2362403"/>
              <a:gd name="connsiteY33" fmla="*/ 1358098 h 2383442"/>
              <a:gd name="connsiteX0" fmla="*/ 1684 w 2362403"/>
              <a:gd name="connsiteY0" fmla="*/ 1358098 h 2383442"/>
              <a:gd name="connsiteX1" fmla="*/ 256536 w 2362403"/>
              <a:gd name="connsiteY1" fmla="*/ 1056901 h 2383442"/>
              <a:gd name="connsiteX2" fmla="*/ 501085 w 2362403"/>
              <a:gd name="connsiteY2" fmla="*/ 1019980 h 2383442"/>
              <a:gd name="connsiteX3" fmla="*/ 639309 w 2362403"/>
              <a:gd name="connsiteY3" fmla="*/ 916315 h 2383442"/>
              <a:gd name="connsiteX4" fmla="*/ 958285 w 2362403"/>
              <a:gd name="connsiteY4" fmla="*/ 886779 h 2383442"/>
              <a:gd name="connsiteX5" fmla="*/ 1136085 w 2362403"/>
              <a:gd name="connsiteY5" fmla="*/ 867580 h 2383442"/>
              <a:gd name="connsiteX6" fmla="*/ 907485 w 2362403"/>
              <a:gd name="connsiteY6" fmla="*/ 638980 h 2383442"/>
              <a:gd name="connsiteX7" fmla="*/ 873225 w 2362403"/>
              <a:gd name="connsiteY7" fmla="*/ 248827 h 2383442"/>
              <a:gd name="connsiteX8" fmla="*/ 1341805 w 2362403"/>
              <a:gd name="connsiteY8" fmla="*/ 61 h 2383442"/>
              <a:gd name="connsiteX9" fmla="*/ 1681299 w 2362403"/>
              <a:gd name="connsiteY9" fmla="*/ 270092 h 2383442"/>
              <a:gd name="connsiteX10" fmla="*/ 1555185 w 2362403"/>
              <a:gd name="connsiteY10" fmla="*/ 448481 h 2383442"/>
              <a:gd name="connsiteX11" fmla="*/ 1562569 w 2362403"/>
              <a:gd name="connsiteY11" fmla="*/ 546537 h 2383442"/>
              <a:gd name="connsiteX12" fmla="*/ 1732985 w 2362403"/>
              <a:gd name="connsiteY12" fmla="*/ 791381 h 2383442"/>
              <a:gd name="connsiteX13" fmla="*/ 1673325 w 2362403"/>
              <a:gd name="connsiteY13" fmla="*/ 933739 h 2383442"/>
              <a:gd name="connsiteX14" fmla="*/ 1745685 w 2362403"/>
              <a:gd name="connsiteY14" fmla="*/ 1096181 h 2383442"/>
              <a:gd name="connsiteX15" fmla="*/ 1936776 w 2362403"/>
              <a:gd name="connsiteY15" fmla="*/ 1205460 h 2383442"/>
              <a:gd name="connsiteX16" fmla="*/ 2064071 w 2362403"/>
              <a:gd name="connsiteY16" fmla="*/ 1312081 h 2383442"/>
              <a:gd name="connsiteX17" fmla="*/ 2037785 w 2362403"/>
              <a:gd name="connsiteY17" fmla="*/ 1362881 h 2383442"/>
              <a:gd name="connsiteX18" fmla="*/ 2361783 w 2362403"/>
              <a:gd name="connsiteY18" fmla="*/ 1524732 h 2383442"/>
              <a:gd name="connsiteX19" fmla="*/ 2221787 w 2362403"/>
              <a:gd name="connsiteY19" fmla="*/ 1750083 h 2383442"/>
              <a:gd name="connsiteX20" fmla="*/ 2346114 w 2362403"/>
              <a:gd name="connsiteY20" fmla="*/ 1889726 h 2383442"/>
              <a:gd name="connsiteX21" fmla="*/ 2170396 w 2362403"/>
              <a:gd name="connsiteY21" fmla="*/ 2082055 h 2383442"/>
              <a:gd name="connsiteX22" fmla="*/ 1999685 w 2362403"/>
              <a:gd name="connsiteY22" fmla="*/ 2175681 h 2383442"/>
              <a:gd name="connsiteX23" fmla="*/ 2000276 w 2362403"/>
              <a:gd name="connsiteY23" fmla="*/ 2290277 h 2383442"/>
              <a:gd name="connsiteX24" fmla="*/ 1859985 w 2362403"/>
              <a:gd name="connsiteY24" fmla="*/ 2353481 h 2383442"/>
              <a:gd name="connsiteX25" fmla="*/ 1567885 w 2362403"/>
              <a:gd name="connsiteY25" fmla="*/ 2213781 h 2383442"/>
              <a:gd name="connsiteX26" fmla="*/ 1532443 w 2362403"/>
              <a:gd name="connsiteY26" fmla="*/ 2375337 h 2383442"/>
              <a:gd name="connsiteX27" fmla="*/ 1507791 w 2362403"/>
              <a:gd name="connsiteY27" fmla="*/ 2350494 h 2383442"/>
              <a:gd name="connsiteX28" fmla="*/ 1199585 w 2362403"/>
              <a:gd name="connsiteY28" fmla="*/ 2023280 h 2383442"/>
              <a:gd name="connsiteX29" fmla="*/ 1064610 w 2362403"/>
              <a:gd name="connsiteY29" fmla="*/ 1950034 h 2383442"/>
              <a:gd name="connsiteX30" fmla="*/ 970985 w 2362403"/>
              <a:gd name="connsiteY30" fmla="*/ 1858180 h 2383442"/>
              <a:gd name="connsiteX31" fmla="*/ 640785 w 2362403"/>
              <a:gd name="connsiteY31" fmla="*/ 1959780 h 2383442"/>
              <a:gd name="connsiteX32" fmla="*/ 333032 w 2362403"/>
              <a:gd name="connsiteY32" fmla="*/ 1975435 h 2383442"/>
              <a:gd name="connsiteX33" fmla="*/ 154345 w 2362403"/>
              <a:gd name="connsiteY33" fmla="*/ 1439967 h 2383442"/>
              <a:gd name="connsiteX34" fmla="*/ 1684 w 2362403"/>
              <a:gd name="connsiteY34" fmla="*/ 1358098 h 2383442"/>
              <a:gd name="connsiteX0" fmla="*/ 597 w 2361316"/>
              <a:gd name="connsiteY0" fmla="*/ 1358098 h 2383442"/>
              <a:gd name="connsiteX1" fmla="*/ 106298 w 2361316"/>
              <a:gd name="connsiteY1" fmla="*/ 1121581 h 2383442"/>
              <a:gd name="connsiteX2" fmla="*/ 255449 w 2361316"/>
              <a:gd name="connsiteY2" fmla="*/ 1056901 h 2383442"/>
              <a:gd name="connsiteX3" fmla="*/ 499998 w 2361316"/>
              <a:gd name="connsiteY3" fmla="*/ 1019980 h 2383442"/>
              <a:gd name="connsiteX4" fmla="*/ 638222 w 2361316"/>
              <a:gd name="connsiteY4" fmla="*/ 916315 h 2383442"/>
              <a:gd name="connsiteX5" fmla="*/ 957198 w 2361316"/>
              <a:gd name="connsiteY5" fmla="*/ 886779 h 2383442"/>
              <a:gd name="connsiteX6" fmla="*/ 1134998 w 2361316"/>
              <a:gd name="connsiteY6" fmla="*/ 867580 h 2383442"/>
              <a:gd name="connsiteX7" fmla="*/ 906398 w 2361316"/>
              <a:gd name="connsiteY7" fmla="*/ 638980 h 2383442"/>
              <a:gd name="connsiteX8" fmla="*/ 872138 w 2361316"/>
              <a:gd name="connsiteY8" fmla="*/ 248827 h 2383442"/>
              <a:gd name="connsiteX9" fmla="*/ 1340718 w 2361316"/>
              <a:gd name="connsiteY9" fmla="*/ 61 h 2383442"/>
              <a:gd name="connsiteX10" fmla="*/ 1680212 w 2361316"/>
              <a:gd name="connsiteY10" fmla="*/ 270092 h 2383442"/>
              <a:gd name="connsiteX11" fmla="*/ 1554098 w 2361316"/>
              <a:gd name="connsiteY11" fmla="*/ 448481 h 2383442"/>
              <a:gd name="connsiteX12" fmla="*/ 1561482 w 2361316"/>
              <a:gd name="connsiteY12" fmla="*/ 546537 h 2383442"/>
              <a:gd name="connsiteX13" fmla="*/ 1731898 w 2361316"/>
              <a:gd name="connsiteY13" fmla="*/ 791381 h 2383442"/>
              <a:gd name="connsiteX14" fmla="*/ 1672238 w 2361316"/>
              <a:gd name="connsiteY14" fmla="*/ 933739 h 2383442"/>
              <a:gd name="connsiteX15" fmla="*/ 1744598 w 2361316"/>
              <a:gd name="connsiteY15" fmla="*/ 1096181 h 2383442"/>
              <a:gd name="connsiteX16" fmla="*/ 1935689 w 2361316"/>
              <a:gd name="connsiteY16" fmla="*/ 1205460 h 2383442"/>
              <a:gd name="connsiteX17" fmla="*/ 2062984 w 2361316"/>
              <a:gd name="connsiteY17" fmla="*/ 1312081 h 2383442"/>
              <a:gd name="connsiteX18" fmla="*/ 2036698 w 2361316"/>
              <a:gd name="connsiteY18" fmla="*/ 1362881 h 2383442"/>
              <a:gd name="connsiteX19" fmla="*/ 2360696 w 2361316"/>
              <a:gd name="connsiteY19" fmla="*/ 1524732 h 2383442"/>
              <a:gd name="connsiteX20" fmla="*/ 2220700 w 2361316"/>
              <a:gd name="connsiteY20" fmla="*/ 1750083 h 2383442"/>
              <a:gd name="connsiteX21" fmla="*/ 2345027 w 2361316"/>
              <a:gd name="connsiteY21" fmla="*/ 1889726 h 2383442"/>
              <a:gd name="connsiteX22" fmla="*/ 2169309 w 2361316"/>
              <a:gd name="connsiteY22" fmla="*/ 2082055 h 2383442"/>
              <a:gd name="connsiteX23" fmla="*/ 1998598 w 2361316"/>
              <a:gd name="connsiteY23" fmla="*/ 2175681 h 2383442"/>
              <a:gd name="connsiteX24" fmla="*/ 1999189 w 2361316"/>
              <a:gd name="connsiteY24" fmla="*/ 2290277 h 2383442"/>
              <a:gd name="connsiteX25" fmla="*/ 1858898 w 2361316"/>
              <a:gd name="connsiteY25" fmla="*/ 2353481 h 2383442"/>
              <a:gd name="connsiteX26" fmla="*/ 1566798 w 2361316"/>
              <a:gd name="connsiteY26" fmla="*/ 2213781 h 2383442"/>
              <a:gd name="connsiteX27" fmla="*/ 1531356 w 2361316"/>
              <a:gd name="connsiteY27" fmla="*/ 2375337 h 2383442"/>
              <a:gd name="connsiteX28" fmla="*/ 1506704 w 2361316"/>
              <a:gd name="connsiteY28" fmla="*/ 2350494 h 2383442"/>
              <a:gd name="connsiteX29" fmla="*/ 1198498 w 2361316"/>
              <a:gd name="connsiteY29" fmla="*/ 2023280 h 2383442"/>
              <a:gd name="connsiteX30" fmla="*/ 1063523 w 2361316"/>
              <a:gd name="connsiteY30" fmla="*/ 1950034 h 2383442"/>
              <a:gd name="connsiteX31" fmla="*/ 969898 w 2361316"/>
              <a:gd name="connsiteY31" fmla="*/ 1858180 h 2383442"/>
              <a:gd name="connsiteX32" fmla="*/ 639698 w 2361316"/>
              <a:gd name="connsiteY32" fmla="*/ 1959780 h 2383442"/>
              <a:gd name="connsiteX33" fmla="*/ 331945 w 2361316"/>
              <a:gd name="connsiteY33" fmla="*/ 1975435 h 2383442"/>
              <a:gd name="connsiteX34" fmla="*/ 153258 w 2361316"/>
              <a:gd name="connsiteY34" fmla="*/ 1439967 h 2383442"/>
              <a:gd name="connsiteX35" fmla="*/ 597 w 2361316"/>
              <a:gd name="connsiteY35" fmla="*/ 1358098 h 2383442"/>
              <a:gd name="connsiteX0" fmla="*/ 597 w 2361316"/>
              <a:gd name="connsiteY0" fmla="*/ 1294640 h 2319984"/>
              <a:gd name="connsiteX1" fmla="*/ 106298 w 2361316"/>
              <a:gd name="connsiteY1" fmla="*/ 1058123 h 2319984"/>
              <a:gd name="connsiteX2" fmla="*/ 255449 w 2361316"/>
              <a:gd name="connsiteY2" fmla="*/ 993443 h 2319984"/>
              <a:gd name="connsiteX3" fmla="*/ 499998 w 2361316"/>
              <a:gd name="connsiteY3" fmla="*/ 956522 h 2319984"/>
              <a:gd name="connsiteX4" fmla="*/ 638222 w 2361316"/>
              <a:gd name="connsiteY4" fmla="*/ 852857 h 2319984"/>
              <a:gd name="connsiteX5" fmla="*/ 957198 w 2361316"/>
              <a:gd name="connsiteY5" fmla="*/ 823321 h 2319984"/>
              <a:gd name="connsiteX6" fmla="*/ 1134998 w 2361316"/>
              <a:gd name="connsiteY6" fmla="*/ 804122 h 2319984"/>
              <a:gd name="connsiteX7" fmla="*/ 906398 w 2361316"/>
              <a:gd name="connsiteY7" fmla="*/ 575522 h 2319984"/>
              <a:gd name="connsiteX8" fmla="*/ 872138 w 2361316"/>
              <a:gd name="connsiteY8" fmla="*/ 185369 h 2319984"/>
              <a:gd name="connsiteX9" fmla="*/ 1353418 w 2361316"/>
              <a:gd name="connsiteY9" fmla="*/ 103 h 2319984"/>
              <a:gd name="connsiteX10" fmla="*/ 1680212 w 2361316"/>
              <a:gd name="connsiteY10" fmla="*/ 206634 h 2319984"/>
              <a:gd name="connsiteX11" fmla="*/ 1554098 w 2361316"/>
              <a:gd name="connsiteY11" fmla="*/ 385023 h 2319984"/>
              <a:gd name="connsiteX12" fmla="*/ 1561482 w 2361316"/>
              <a:gd name="connsiteY12" fmla="*/ 483079 h 2319984"/>
              <a:gd name="connsiteX13" fmla="*/ 1731898 w 2361316"/>
              <a:gd name="connsiteY13" fmla="*/ 727923 h 2319984"/>
              <a:gd name="connsiteX14" fmla="*/ 1672238 w 2361316"/>
              <a:gd name="connsiteY14" fmla="*/ 870281 h 2319984"/>
              <a:gd name="connsiteX15" fmla="*/ 1744598 w 2361316"/>
              <a:gd name="connsiteY15" fmla="*/ 1032723 h 2319984"/>
              <a:gd name="connsiteX16" fmla="*/ 1935689 w 2361316"/>
              <a:gd name="connsiteY16" fmla="*/ 1142002 h 2319984"/>
              <a:gd name="connsiteX17" fmla="*/ 2062984 w 2361316"/>
              <a:gd name="connsiteY17" fmla="*/ 1248623 h 2319984"/>
              <a:gd name="connsiteX18" fmla="*/ 2036698 w 2361316"/>
              <a:gd name="connsiteY18" fmla="*/ 1299423 h 2319984"/>
              <a:gd name="connsiteX19" fmla="*/ 2360696 w 2361316"/>
              <a:gd name="connsiteY19" fmla="*/ 1461274 h 2319984"/>
              <a:gd name="connsiteX20" fmla="*/ 2220700 w 2361316"/>
              <a:gd name="connsiteY20" fmla="*/ 1686625 h 2319984"/>
              <a:gd name="connsiteX21" fmla="*/ 2345027 w 2361316"/>
              <a:gd name="connsiteY21" fmla="*/ 1826268 h 2319984"/>
              <a:gd name="connsiteX22" fmla="*/ 2169309 w 2361316"/>
              <a:gd name="connsiteY22" fmla="*/ 2018597 h 2319984"/>
              <a:gd name="connsiteX23" fmla="*/ 1998598 w 2361316"/>
              <a:gd name="connsiteY23" fmla="*/ 2112223 h 2319984"/>
              <a:gd name="connsiteX24" fmla="*/ 1999189 w 2361316"/>
              <a:gd name="connsiteY24" fmla="*/ 2226819 h 2319984"/>
              <a:gd name="connsiteX25" fmla="*/ 1858898 w 2361316"/>
              <a:gd name="connsiteY25" fmla="*/ 2290023 h 2319984"/>
              <a:gd name="connsiteX26" fmla="*/ 1566798 w 2361316"/>
              <a:gd name="connsiteY26" fmla="*/ 2150323 h 2319984"/>
              <a:gd name="connsiteX27" fmla="*/ 1531356 w 2361316"/>
              <a:gd name="connsiteY27" fmla="*/ 2311879 h 2319984"/>
              <a:gd name="connsiteX28" fmla="*/ 1506704 w 2361316"/>
              <a:gd name="connsiteY28" fmla="*/ 2287036 h 2319984"/>
              <a:gd name="connsiteX29" fmla="*/ 1198498 w 2361316"/>
              <a:gd name="connsiteY29" fmla="*/ 1959822 h 2319984"/>
              <a:gd name="connsiteX30" fmla="*/ 1063523 w 2361316"/>
              <a:gd name="connsiteY30" fmla="*/ 1886576 h 2319984"/>
              <a:gd name="connsiteX31" fmla="*/ 969898 w 2361316"/>
              <a:gd name="connsiteY31" fmla="*/ 1794722 h 2319984"/>
              <a:gd name="connsiteX32" fmla="*/ 639698 w 2361316"/>
              <a:gd name="connsiteY32" fmla="*/ 1896322 h 2319984"/>
              <a:gd name="connsiteX33" fmla="*/ 331945 w 2361316"/>
              <a:gd name="connsiteY33" fmla="*/ 1911977 h 2319984"/>
              <a:gd name="connsiteX34" fmla="*/ 153258 w 2361316"/>
              <a:gd name="connsiteY34" fmla="*/ 1376509 h 2319984"/>
              <a:gd name="connsiteX35" fmla="*/ 597 w 2361316"/>
              <a:gd name="connsiteY35" fmla="*/ 1294640 h 2319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1316" h="2319984">
                <a:moveTo>
                  <a:pt x="597" y="1294640"/>
                </a:moveTo>
                <a:cubicBezTo>
                  <a:pt x="-7230" y="1241576"/>
                  <a:pt x="63823" y="1108322"/>
                  <a:pt x="106298" y="1058123"/>
                </a:cubicBezTo>
                <a:cubicBezTo>
                  <a:pt x="148773" y="1007924"/>
                  <a:pt x="194066" y="1018843"/>
                  <a:pt x="255449" y="993443"/>
                </a:cubicBezTo>
                <a:cubicBezTo>
                  <a:pt x="325983" y="920157"/>
                  <a:pt x="436203" y="988420"/>
                  <a:pt x="499998" y="956522"/>
                </a:cubicBezTo>
                <a:cubicBezTo>
                  <a:pt x="563794" y="924624"/>
                  <a:pt x="549322" y="858124"/>
                  <a:pt x="638222" y="852857"/>
                </a:cubicBezTo>
                <a:cubicBezTo>
                  <a:pt x="727122" y="847590"/>
                  <a:pt x="904035" y="833560"/>
                  <a:pt x="957198" y="823321"/>
                </a:cubicBezTo>
                <a:cubicBezTo>
                  <a:pt x="1010361" y="813082"/>
                  <a:pt x="1132881" y="851772"/>
                  <a:pt x="1134998" y="804122"/>
                </a:cubicBezTo>
                <a:cubicBezTo>
                  <a:pt x="1137115" y="756472"/>
                  <a:pt x="943858" y="674414"/>
                  <a:pt x="906398" y="575522"/>
                </a:cubicBezTo>
                <a:cubicBezTo>
                  <a:pt x="868938" y="476630"/>
                  <a:pt x="810335" y="285505"/>
                  <a:pt x="872138" y="185369"/>
                </a:cubicBezTo>
                <a:cubicBezTo>
                  <a:pt x="933941" y="85233"/>
                  <a:pt x="1218739" y="-3441"/>
                  <a:pt x="1353418" y="103"/>
                </a:cubicBezTo>
                <a:cubicBezTo>
                  <a:pt x="1488097" y="3647"/>
                  <a:pt x="1629832" y="136131"/>
                  <a:pt x="1680212" y="206634"/>
                </a:cubicBezTo>
                <a:cubicBezTo>
                  <a:pt x="1730592" y="277137"/>
                  <a:pt x="1561186" y="338949"/>
                  <a:pt x="1554098" y="385023"/>
                </a:cubicBezTo>
                <a:cubicBezTo>
                  <a:pt x="1547010" y="431097"/>
                  <a:pt x="1536082" y="411112"/>
                  <a:pt x="1561482" y="483079"/>
                </a:cubicBezTo>
                <a:cubicBezTo>
                  <a:pt x="1586882" y="555046"/>
                  <a:pt x="1713439" y="646456"/>
                  <a:pt x="1731898" y="727923"/>
                </a:cubicBezTo>
                <a:cubicBezTo>
                  <a:pt x="1750357" y="809390"/>
                  <a:pt x="1659538" y="819481"/>
                  <a:pt x="1672238" y="870281"/>
                </a:cubicBezTo>
                <a:cubicBezTo>
                  <a:pt x="1684938" y="921081"/>
                  <a:pt x="1700690" y="987436"/>
                  <a:pt x="1744598" y="1032723"/>
                </a:cubicBezTo>
                <a:cubicBezTo>
                  <a:pt x="1788506" y="1078010"/>
                  <a:pt x="1893208" y="1106019"/>
                  <a:pt x="1935689" y="1142002"/>
                </a:cubicBezTo>
                <a:cubicBezTo>
                  <a:pt x="1978170" y="1177985"/>
                  <a:pt x="2027099" y="1222386"/>
                  <a:pt x="2062984" y="1248623"/>
                </a:cubicBezTo>
                <a:cubicBezTo>
                  <a:pt x="2098869" y="1274860"/>
                  <a:pt x="1987079" y="1263981"/>
                  <a:pt x="2036698" y="1299423"/>
                </a:cubicBezTo>
                <a:cubicBezTo>
                  <a:pt x="2086317" y="1334865"/>
                  <a:pt x="2349079" y="1396740"/>
                  <a:pt x="2360696" y="1461274"/>
                </a:cubicBezTo>
                <a:cubicBezTo>
                  <a:pt x="2372313" y="1525808"/>
                  <a:pt x="2216962" y="1625793"/>
                  <a:pt x="2220700" y="1686625"/>
                </a:cubicBezTo>
                <a:cubicBezTo>
                  <a:pt x="2224438" y="1747457"/>
                  <a:pt x="2384013" y="1762473"/>
                  <a:pt x="2345027" y="1826268"/>
                </a:cubicBezTo>
                <a:cubicBezTo>
                  <a:pt x="2306041" y="1890063"/>
                  <a:pt x="2216464" y="1966705"/>
                  <a:pt x="2169309" y="2018597"/>
                </a:cubicBezTo>
                <a:cubicBezTo>
                  <a:pt x="2122154" y="2070489"/>
                  <a:pt x="2026951" y="2083869"/>
                  <a:pt x="1998598" y="2112223"/>
                </a:cubicBezTo>
                <a:cubicBezTo>
                  <a:pt x="1970245" y="2140577"/>
                  <a:pt x="2030939" y="2212002"/>
                  <a:pt x="1999189" y="2226819"/>
                </a:cubicBezTo>
                <a:cubicBezTo>
                  <a:pt x="1967439" y="2241636"/>
                  <a:pt x="1926730" y="2296422"/>
                  <a:pt x="1858898" y="2290023"/>
                </a:cubicBezTo>
                <a:cubicBezTo>
                  <a:pt x="1791066" y="2283624"/>
                  <a:pt x="1612922" y="2131864"/>
                  <a:pt x="1566798" y="2150323"/>
                </a:cubicBezTo>
                <a:cubicBezTo>
                  <a:pt x="1520674" y="2168782"/>
                  <a:pt x="1558305" y="2316610"/>
                  <a:pt x="1531356" y="2311879"/>
                </a:cubicBezTo>
                <a:cubicBezTo>
                  <a:pt x="1504407" y="2307148"/>
                  <a:pt x="1562180" y="2345712"/>
                  <a:pt x="1506704" y="2287036"/>
                </a:cubicBezTo>
                <a:cubicBezTo>
                  <a:pt x="1451228" y="2228360"/>
                  <a:pt x="1276595" y="2030798"/>
                  <a:pt x="1198498" y="1959822"/>
                </a:cubicBezTo>
                <a:cubicBezTo>
                  <a:pt x="1120401" y="1888846"/>
                  <a:pt x="1097390" y="1918326"/>
                  <a:pt x="1063523" y="1886576"/>
                </a:cubicBezTo>
                <a:cubicBezTo>
                  <a:pt x="1029656" y="1854826"/>
                  <a:pt x="1040535" y="1797331"/>
                  <a:pt x="969898" y="1794722"/>
                </a:cubicBezTo>
                <a:cubicBezTo>
                  <a:pt x="899261" y="1792113"/>
                  <a:pt x="746023" y="1876780"/>
                  <a:pt x="639698" y="1896322"/>
                </a:cubicBezTo>
                <a:cubicBezTo>
                  <a:pt x="533373" y="1915864"/>
                  <a:pt x="413018" y="1994379"/>
                  <a:pt x="331945" y="1911977"/>
                </a:cubicBezTo>
                <a:cubicBezTo>
                  <a:pt x="250872" y="1829575"/>
                  <a:pt x="206366" y="1475165"/>
                  <a:pt x="153258" y="1376509"/>
                </a:cubicBezTo>
                <a:cubicBezTo>
                  <a:pt x="100150" y="1277853"/>
                  <a:pt x="8424" y="1347704"/>
                  <a:pt x="597" y="1294640"/>
                </a:cubicBezTo>
                <a:close/>
              </a:path>
            </a:pathLst>
          </a:custGeom>
          <a:noFill/>
          <a:ln w="28575">
            <a:solidFill>
              <a:schemeClr val="accent4"/>
            </a:solidFill>
            <a:prstDash val="sysDash"/>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400" dirty="0">
              <a:solidFill>
                <a:srgbClr val="FFFFFF"/>
              </a:solidFill>
            </a:endParaRPr>
          </a:p>
        </p:txBody>
      </p:sp>
      <p:pic>
        <p:nvPicPr>
          <p:cNvPr id="28" name="Picture 27"/>
          <p:cNvPicPr>
            <a:picLocks noChangeAspect="1"/>
          </p:cNvPicPr>
          <p:nvPr/>
        </p:nvPicPr>
        <p:blipFill rotWithShape="1">
          <a:blip r:embed="rId7" cstate="email">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10038593" y="3252864"/>
            <a:ext cx="2345907" cy="3924000"/>
          </a:xfrm>
          <a:prstGeom prst="rect">
            <a:avLst/>
          </a:prstGeom>
          <a:noFill/>
          <a:ln>
            <a:noFill/>
          </a:ln>
        </p:spPr>
      </p:pic>
      <p:sp>
        <p:nvSpPr>
          <p:cNvPr id="29" name="TextBox 28"/>
          <p:cNvSpPr txBox="1"/>
          <p:nvPr/>
        </p:nvSpPr>
        <p:spPr>
          <a:xfrm>
            <a:off x="11678710" y="4118129"/>
            <a:ext cx="683082" cy="307777"/>
          </a:xfrm>
          <a:prstGeom prst="rect">
            <a:avLst/>
          </a:prstGeom>
          <a:solidFill>
            <a:schemeClr val="bg1"/>
          </a:solidFill>
        </p:spPr>
        <p:txBody>
          <a:bodyPr wrap="square" rtlCol="0">
            <a:spAutoFit/>
          </a:bodyPr>
          <a:lstStyle/>
          <a:p>
            <a:endParaRPr lang="en-US" sz="1400" dirty="0">
              <a:solidFill>
                <a:schemeClr val="accent6"/>
              </a:solidFill>
            </a:endParaRPr>
          </a:p>
        </p:txBody>
      </p:sp>
      <p:sp>
        <p:nvSpPr>
          <p:cNvPr id="26" name="TextBox 25"/>
          <p:cNvSpPr txBox="1"/>
          <p:nvPr/>
        </p:nvSpPr>
        <p:spPr>
          <a:xfrm>
            <a:off x="9929192" y="6634590"/>
            <a:ext cx="961292" cy="596559"/>
          </a:xfrm>
          <a:prstGeom prst="rect">
            <a:avLst/>
          </a:prstGeom>
          <a:noFill/>
        </p:spPr>
        <p:txBody>
          <a:bodyPr wrap="square" rtlCol="0">
            <a:spAutoFit/>
          </a:bodyPr>
          <a:lstStyle/>
          <a:p>
            <a:pPr>
              <a:lnSpc>
                <a:spcPct val="150000"/>
              </a:lnSpc>
            </a:pPr>
            <a:r>
              <a:rPr lang="en-US" sz="1100" b="1" dirty="0">
                <a:cs typeface="Arial" panose="020B0604020202020204" pitchFamily="34" charset="0"/>
              </a:rPr>
              <a:t>Ratnagiri District Map</a:t>
            </a:r>
          </a:p>
        </p:txBody>
      </p:sp>
      <p:sp>
        <p:nvSpPr>
          <p:cNvPr id="27" name="TextBox 26"/>
          <p:cNvSpPr txBox="1"/>
          <p:nvPr/>
        </p:nvSpPr>
        <p:spPr>
          <a:xfrm>
            <a:off x="11760003" y="4152528"/>
            <a:ext cx="977501" cy="596559"/>
          </a:xfrm>
          <a:prstGeom prst="rect">
            <a:avLst/>
          </a:prstGeom>
          <a:solidFill>
            <a:schemeClr val="bg1"/>
          </a:solidFill>
        </p:spPr>
        <p:txBody>
          <a:bodyPr wrap="square" rtlCol="0">
            <a:spAutoFit/>
          </a:bodyPr>
          <a:lstStyle/>
          <a:p>
            <a:pPr>
              <a:lnSpc>
                <a:spcPct val="150000"/>
              </a:lnSpc>
            </a:pPr>
            <a:r>
              <a:rPr lang="en-US" sz="1100" b="1" dirty="0">
                <a:cs typeface="Arial" panose="020B0604020202020204" pitchFamily="34" charset="0"/>
              </a:rPr>
              <a:t>Raigad </a:t>
            </a:r>
          </a:p>
          <a:p>
            <a:pPr>
              <a:lnSpc>
                <a:spcPct val="150000"/>
              </a:lnSpc>
            </a:pPr>
            <a:r>
              <a:rPr lang="en-US" sz="1100" b="1" dirty="0">
                <a:cs typeface="Arial" panose="020B0604020202020204" pitchFamily="34" charset="0"/>
              </a:rPr>
              <a:t>District Map</a:t>
            </a:r>
          </a:p>
        </p:txBody>
      </p:sp>
      <p:cxnSp>
        <p:nvCxnSpPr>
          <p:cNvPr id="21" name="Straight Connector 20"/>
          <p:cNvCxnSpPr/>
          <p:nvPr/>
        </p:nvCxnSpPr>
        <p:spPr>
          <a:xfrm>
            <a:off x="6616824" y="1920279"/>
            <a:ext cx="0" cy="7132320"/>
          </a:xfrm>
          <a:prstGeom prst="line">
            <a:avLst/>
          </a:prstGeom>
        </p:spPr>
        <p:style>
          <a:lnRef idx="2">
            <a:schemeClr val="accent6"/>
          </a:lnRef>
          <a:fillRef idx="0">
            <a:schemeClr val="accent6"/>
          </a:fillRef>
          <a:effectRef idx="1">
            <a:schemeClr val="accent6"/>
          </a:effectRef>
          <a:fontRef idx="minor">
            <a:schemeClr val="tx1"/>
          </a:fontRef>
        </p:style>
      </p:cxnSp>
      <p:grpSp>
        <p:nvGrpSpPr>
          <p:cNvPr id="42" name="Group 41"/>
          <p:cNvGrpSpPr/>
          <p:nvPr/>
        </p:nvGrpSpPr>
        <p:grpSpPr>
          <a:xfrm>
            <a:off x="280120" y="6566142"/>
            <a:ext cx="6249437" cy="2354956"/>
            <a:chOff x="6461430" y="4833107"/>
            <a:chExt cx="6060050" cy="1534154"/>
          </a:xfrm>
        </p:grpSpPr>
        <p:sp>
          <p:nvSpPr>
            <p:cNvPr id="32" name="Pie 31"/>
            <p:cNvSpPr/>
            <p:nvPr/>
          </p:nvSpPr>
          <p:spPr>
            <a:xfrm>
              <a:off x="6461430" y="4833107"/>
              <a:ext cx="1328000" cy="1534154"/>
            </a:xfrm>
            <a:prstGeom prst="pie">
              <a:avLst>
                <a:gd name="adj1" fmla="val 5400000"/>
                <a:gd name="adj2" fmla="val 16200000"/>
              </a:avLst>
            </a:prstGeom>
          </p:spPr>
          <p:style>
            <a:lnRef idx="1">
              <a:schemeClr val="accent2"/>
            </a:lnRef>
            <a:fillRef idx="3">
              <a:schemeClr val="accent2"/>
            </a:fillRef>
            <a:effectRef idx="2">
              <a:schemeClr val="accent2"/>
            </a:effectRef>
            <a:fontRef idx="minor">
              <a:schemeClr val="lt1"/>
            </a:fontRef>
          </p:style>
        </p:sp>
        <p:sp>
          <p:nvSpPr>
            <p:cNvPr id="33" name="Freeform 32"/>
            <p:cNvSpPr/>
            <p:nvPr/>
          </p:nvSpPr>
          <p:spPr>
            <a:xfrm>
              <a:off x="7104718" y="4833107"/>
              <a:ext cx="5388755" cy="1534154"/>
            </a:xfrm>
            <a:custGeom>
              <a:avLst/>
              <a:gdLst>
                <a:gd name="connsiteX0" fmla="*/ 0 w 10896433"/>
                <a:gd name="connsiteY0" fmla="*/ 0 h 2658463"/>
                <a:gd name="connsiteX1" fmla="*/ 10896433 w 10896433"/>
                <a:gd name="connsiteY1" fmla="*/ 0 h 2658463"/>
                <a:gd name="connsiteX2" fmla="*/ 10896433 w 10896433"/>
                <a:gd name="connsiteY2" fmla="*/ 2658463 h 2658463"/>
                <a:gd name="connsiteX3" fmla="*/ 0 w 10896433"/>
                <a:gd name="connsiteY3" fmla="*/ 2658463 h 2658463"/>
                <a:gd name="connsiteX4" fmla="*/ 0 w 10896433"/>
                <a:gd name="connsiteY4" fmla="*/ 0 h 265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6433" h="2658463">
                  <a:moveTo>
                    <a:pt x="0" y="0"/>
                  </a:moveTo>
                  <a:lnTo>
                    <a:pt x="10896433" y="0"/>
                  </a:lnTo>
                  <a:lnTo>
                    <a:pt x="10896433" y="2658463"/>
                  </a:lnTo>
                  <a:lnTo>
                    <a:pt x="0" y="2658463"/>
                  </a:lnTo>
                  <a:lnTo>
                    <a:pt x="0" y="0"/>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none" lIns="72390" tIns="72390" rIns="5520607" bIns="1933313" numCol="1" spcCol="1270" anchor="ctr" anchorCtr="0">
              <a:noAutofit/>
            </a:bodyPr>
            <a:lstStyle/>
            <a:p>
              <a:pPr defTabSz="844550">
                <a:lnSpc>
                  <a:spcPct val="90000"/>
                </a:lnSpc>
                <a:spcBef>
                  <a:spcPct val="0"/>
                </a:spcBef>
                <a:spcAft>
                  <a:spcPct val="35000"/>
                </a:spcAft>
              </a:pPr>
              <a:endParaRPr lang="en-IN" sz="1200" b="1" dirty="0">
                <a:solidFill>
                  <a:srgbClr val="B82630"/>
                </a:solidFill>
              </a:endParaRPr>
            </a:p>
            <a:p>
              <a:pPr marL="58738" defTabSz="844550">
                <a:lnSpc>
                  <a:spcPct val="90000"/>
                </a:lnSpc>
                <a:spcBef>
                  <a:spcPct val="0"/>
                </a:spcBef>
                <a:spcAft>
                  <a:spcPct val="35000"/>
                </a:spcAft>
              </a:pPr>
              <a:r>
                <a:rPr lang="en-IN" sz="1200" b="1" dirty="0">
                  <a:solidFill>
                    <a:srgbClr val="B82630"/>
                  </a:solidFill>
                </a:rPr>
                <a:t>1,350+ </a:t>
              </a:r>
            </a:p>
            <a:p>
              <a:pPr marL="58738" defTabSz="844550">
                <a:lnSpc>
                  <a:spcPct val="90000"/>
                </a:lnSpc>
                <a:spcBef>
                  <a:spcPct val="0"/>
                </a:spcBef>
                <a:spcAft>
                  <a:spcPct val="35000"/>
                </a:spcAft>
              </a:pPr>
              <a:r>
                <a:rPr lang="en-IN" sz="1200" b="1" dirty="0">
                  <a:solidFill>
                    <a:srgbClr val="B82630"/>
                  </a:solidFill>
                </a:rPr>
                <a:t>Diverse Team</a:t>
              </a:r>
              <a:endParaRPr lang="en-US" sz="1200" dirty="0">
                <a:solidFill>
                  <a:prstClr val="black">
                    <a:hueOff val="0"/>
                    <a:satOff val="0"/>
                    <a:lumOff val="0"/>
                    <a:alphaOff val="0"/>
                  </a:prstClr>
                </a:solidFill>
              </a:endParaRPr>
            </a:p>
          </p:txBody>
        </p:sp>
        <p:sp>
          <p:nvSpPr>
            <p:cNvPr id="34" name="Pie 33"/>
            <p:cNvSpPr/>
            <p:nvPr/>
          </p:nvSpPr>
          <p:spPr>
            <a:xfrm>
              <a:off x="6691507" y="5293354"/>
              <a:ext cx="958271" cy="997199"/>
            </a:xfrm>
            <a:prstGeom prst="pie">
              <a:avLst>
                <a:gd name="adj1" fmla="val 5400000"/>
                <a:gd name="adj2" fmla="val 16200000"/>
              </a:avLst>
            </a:prstGeom>
            <a:solidFill>
              <a:schemeClr val="accent3"/>
            </a:solidFill>
          </p:spPr>
          <p:style>
            <a:lnRef idx="3">
              <a:schemeClr val="lt1">
                <a:hueOff val="0"/>
                <a:satOff val="0"/>
                <a:lumOff val="0"/>
                <a:alphaOff val="0"/>
              </a:schemeClr>
            </a:lnRef>
            <a:fillRef idx="1">
              <a:schemeClr val="accent5">
                <a:hueOff val="404376"/>
                <a:satOff val="5199"/>
                <a:lumOff val="-2646"/>
                <a:alphaOff val="0"/>
              </a:schemeClr>
            </a:fillRef>
            <a:effectRef idx="1">
              <a:schemeClr val="accent5">
                <a:hueOff val="404376"/>
                <a:satOff val="5199"/>
                <a:lumOff val="-2646"/>
                <a:alphaOff val="0"/>
              </a:schemeClr>
            </a:effectRef>
            <a:fontRef idx="minor">
              <a:schemeClr val="lt1"/>
            </a:fontRef>
          </p:style>
        </p:sp>
        <p:sp>
          <p:nvSpPr>
            <p:cNvPr id="35" name="Freeform 34"/>
            <p:cNvSpPr/>
            <p:nvPr/>
          </p:nvSpPr>
          <p:spPr>
            <a:xfrm>
              <a:off x="7104718" y="5293354"/>
              <a:ext cx="5388755" cy="997199"/>
            </a:xfrm>
            <a:custGeom>
              <a:avLst/>
              <a:gdLst>
                <a:gd name="connsiteX0" fmla="*/ 0 w 10896433"/>
                <a:gd name="connsiteY0" fmla="*/ 0 h 1727999"/>
                <a:gd name="connsiteX1" fmla="*/ 10896433 w 10896433"/>
                <a:gd name="connsiteY1" fmla="*/ 0 h 1727999"/>
                <a:gd name="connsiteX2" fmla="*/ 10896433 w 10896433"/>
                <a:gd name="connsiteY2" fmla="*/ 1727999 h 1727999"/>
                <a:gd name="connsiteX3" fmla="*/ 0 w 10896433"/>
                <a:gd name="connsiteY3" fmla="*/ 1727999 h 1727999"/>
                <a:gd name="connsiteX4" fmla="*/ 0 w 10896433"/>
                <a:gd name="connsiteY4" fmla="*/ 0 h 17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6433" h="1727999">
                  <a:moveTo>
                    <a:pt x="0" y="0"/>
                  </a:moveTo>
                  <a:lnTo>
                    <a:pt x="10896433" y="0"/>
                  </a:lnTo>
                  <a:lnTo>
                    <a:pt x="10896433" y="1727999"/>
                  </a:lnTo>
                  <a:lnTo>
                    <a:pt x="0" y="1727999"/>
                  </a:lnTo>
                  <a:lnTo>
                    <a:pt x="0" y="0"/>
                  </a:lnTo>
                  <a:close/>
                </a:path>
              </a:pathLst>
            </a:custGeom>
          </p:spPr>
          <p:style>
            <a:lnRef idx="2">
              <a:schemeClr val="accent5">
                <a:hueOff val="404376"/>
                <a:satOff val="5199"/>
                <a:lumOff val="-264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none" lIns="72000" tIns="0" rIns="5522400" bIns="828000" numCol="1" spcCol="1270" anchor="ctr" anchorCtr="0">
              <a:noAutofit/>
            </a:bodyPr>
            <a:lstStyle/>
            <a:p>
              <a:pPr marL="58738" defTabSz="844550">
                <a:lnSpc>
                  <a:spcPct val="90000"/>
                </a:lnSpc>
                <a:spcBef>
                  <a:spcPct val="0"/>
                </a:spcBef>
                <a:spcAft>
                  <a:spcPct val="35000"/>
                </a:spcAft>
              </a:pPr>
              <a:r>
                <a:rPr lang="en-US" sz="1200" b="1" dirty="0">
                  <a:solidFill>
                    <a:srgbClr val="B82630"/>
                  </a:solidFill>
                </a:rPr>
                <a:t>Holistic</a:t>
              </a:r>
            </a:p>
            <a:p>
              <a:pPr marL="58738" defTabSz="844550">
                <a:lnSpc>
                  <a:spcPct val="90000"/>
                </a:lnSpc>
                <a:spcBef>
                  <a:spcPct val="0"/>
                </a:spcBef>
                <a:spcAft>
                  <a:spcPct val="35000"/>
                </a:spcAft>
              </a:pPr>
              <a:r>
                <a:rPr lang="en-US" sz="1200" b="1" dirty="0">
                  <a:solidFill>
                    <a:srgbClr val="B82630"/>
                  </a:solidFill>
                </a:rPr>
                <a:t>Approach </a:t>
              </a:r>
            </a:p>
          </p:txBody>
        </p:sp>
        <p:sp>
          <p:nvSpPr>
            <p:cNvPr id="36" name="Pie 35"/>
            <p:cNvSpPr/>
            <p:nvPr/>
          </p:nvSpPr>
          <p:spPr>
            <a:xfrm>
              <a:off x="6921584" y="5746154"/>
              <a:ext cx="377756" cy="467692"/>
            </a:xfrm>
            <a:prstGeom prst="pie">
              <a:avLst>
                <a:gd name="adj1" fmla="val 5400000"/>
                <a:gd name="adj2" fmla="val 16200000"/>
              </a:avLst>
            </a:prstGeom>
            <a:solidFill>
              <a:schemeClr val="accent4"/>
            </a:solidFill>
          </p:spPr>
          <p:style>
            <a:lnRef idx="3">
              <a:schemeClr val="lt1">
                <a:hueOff val="0"/>
                <a:satOff val="0"/>
                <a:lumOff val="0"/>
                <a:alphaOff val="0"/>
              </a:schemeClr>
            </a:lnRef>
            <a:fillRef idx="1">
              <a:schemeClr val="accent5">
                <a:hueOff val="808752"/>
                <a:satOff val="10398"/>
                <a:lumOff val="-5292"/>
                <a:alphaOff val="0"/>
              </a:schemeClr>
            </a:fillRef>
            <a:effectRef idx="1">
              <a:schemeClr val="accent5">
                <a:hueOff val="808752"/>
                <a:satOff val="10398"/>
                <a:lumOff val="-5292"/>
                <a:alphaOff val="0"/>
              </a:schemeClr>
            </a:effectRef>
            <a:fontRef idx="minor">
              <a:schemeClr val="lt1"/>
            </a:fontRef>
          </p:style>
        </p:sp>
        <p:sp>
          <p:nvSpPr>
            <p:cNvPr id="37" name="Freeform 36"/>
            <p:cNvSpPr/>
            <p:nvPr/>
          </p:nvSpPr>
          <p:spPr>
            <a:xfrm>
              <a:off x="7104718" y="5753600"/>
              <a:ext cx="5388755" cy="460245"/>
            </a:xfrm>
            <a:custGeom>
              <a:avLst/>
              <a:gdLst>
                <a:gd name="connsiteX0" fmla="*/ 0 w 10896433"/>
                <a:gd name="connsiteY0" fmla="*/ 0 h 797538"/>
                <a:gd name="connsiteX1" fmla="*/ 10896433 w 10896433"/>
                <a:gd name="connsiteY1" fmla="*/ 0 h 797538"/>
                <a:gd name="connsiteX2" fmla="*/ 10896433 w 10896433"/>
                <a:gd name="connsiteY2" fmla="*/ 797538 h 797538"/>
                <a:gd name="connsiteX3" fmla="*/ 0 w 10896433"/>
                <a:gd name="connsiteY3" fmla="*/ 797538 h 797538"/>
                <a:gd name="connsiteX4" fmla="*/ 0 w 10896433"/>
                <a:gd name="connsiteY4" fmla="*/ 0 h 79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6433" h="797538">
                  <a:moveTo>
                    <a:pt x="0" y="0"/>
                  </a:moveTo>
                  <a:lnTo>
                    <a:pt x="10896433" y="0"/>
                  </a:lnTo>
                  <a:lnTo>
                    <a:pt x="10896433" y="797538"/>
                  </a:lnTo>
                  <a:lnTo>
                    <a:pt x="0" y="797538"/>
                  </a:lnTo>
                  <a:lnTo>
                    <a:pt x="0" y="0"/>
                  </a:lnTo>
                  <a:close/>
                </a:path>
              </a:pathLst>
            </a:custGeom>
          </p:spPr>
          <p:style>
            <a:lnRef idx="2">
              <a:schemeClr val="accent5">
                <a:hueOff val="808752"/>
                <a:satOff val="10398"/>
                <a:lumOff val="-52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none" lIns="72390" tIns="72390" rIns="5520607" bIns="72390" numCol="1" spcCol="1270" anchor="ctr" anchorCtr="0">
              <a:noAutofit/>
            </a:bodyPr>
            <a:lstStyle/>
            <a:p>
              <a:pPr marL="58738" defTabSz="844550">
                <a:lnSpc>
                  <a:spcPct val="90000"/>
                </a:lnSpc>
                <a:spcBef>
                  <a:spcPct val="0"/>
                </a:spcBef>
                <a:spcAft>
                  <a:spcPct val="35000"/>
                </a:spcAft>
              </a:pPr>
              <a:r>
                <a:rPr lang="en-IN" sz="1200" b="1" dirty="0">
                  <a:solidFill>
                    <a:srgbClr val="B82630"/>
                  </a:solidFill>
                </a:rPr>
                <a:t>Sustainability &amp; </a:t>
              </a:r>
            </a:p>
            <a:p>
              <a:pPr marL="58738" defTabSz="844550">
                <a:lnSpc>
                  <a:spcPct val="90000"/>
                </a:lnSpc>
                <a:spcBef>
                  <a:spcPct val="0"/>
                </a:spcBef>
                <a:spcAft>
                  <a:spcPct val="35000"/>
                </a:spcAft>
              </a:pPr>
              <a:r>
                <a:rPr lang="en-IN" sz="1200" b="1" dirty="0">
                  <a:solidFill>
                    <a:srgbClr val="B82630"/>
                  </a:solidFill>
                </a:rPr>
                <a:t>Community </a:t>
              </a:r>
            </a:p>
            <a:p>
              <a:pPr marL="58738" defTabSz="844550">
                <a:lnSpc>
                  <a:spcPct val="90000"/>
                </a:lnSpc>
                <a:spcBef>
                  <a:spcPct val="0"/>
                </a:spcBef>
                <a:spcAft>
                  <a:spcPct val="35000"/>
                </a:spcAft>
              </a:pPr>
              <a:r>
                <a:rPr lang="en-IN" sz="1200" b="1" dirty="0">
                  <a:solidFill>
                    <a:srgbClr val="B82630"/>
                  </a:solidFill>
                </a:rPr>
                <a:t>Centric</a:t>
              </a:r>
            </a:p>
          </p:txBody>
        </p:sp>
        <p:sp>
          <p:nvSpPr>
            <p:cNvPr id="38" name="Freeform 37"/>
            <p:cNvSpPr/>
            <p:nvPr/>
          </p:nvSpPr>
          <p:spPr>
            <a:xfrm>
              <a:off x="8276901" y="4833107"/>
              <a:ext cx="4244579" cy="460247"/>
            </a:xfrm>
            <a:custGeom>
              <a:avLst/>
              <a:gdLst>
                <a:gd name="connsiteX0" fmla="*/ 0 w 5448216"/>
                <a:gd name="connsiteY0" fmla="*/ 0 h 797540"/>
                <a:gd name="connsiteX1" fmla="*/ 5448216 w 5448216"/>
                <a:gd name="connsiteY1" fmla="*/ 0 h 797540"/>
                <a:gd name="connsiteX2" fmla="*/ 5448216 w 5448216"/>
                <a:gd name="connsiteY2" fmla="*/ 797540 h 797540"/>
                <a:gd name="connsiteX3" fmla="*/ 0 w 5448216"/>
                <a:gd name="connsiteY3" fmla="*/ 797540 h 797540"/>
                <a:gd name="connsiteX4" fmla="*/ 0 w 5448216"/>
                <a:gd name="connsiteY4" fmla="*/ 0 h 79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16" h="797540">
                  <a:moveTo>
                    <a:pt x="0" y="0"/>
                  </a:moveTo>
                  <a:lnTo>
                    <a:pt x="5448216" y="0"/>
                  </a:lnTo>
                  <a:lnTo>
                    <a:pt x="5448216" y="797540"/>
                  </a:lnTo>
                  <a:lnTo>
                    <a:pt x="0" y="797540"/>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1" defTabSz="622300">
                <a:lnSpc>
                  <a:spcPct val="90000"/>
                </a:lnSpc>
                <a:spcBef>
                  <a:spcPct val="0"/>
                </a:spcBef>
                <a:spcAft>
                  <a:spcPct val="15000"/>
                </a:spcAft>
              </a:pPr>
              <a:r>
                <a:rPr lang="en-IN" sz="1250" dirty="0">
                  <a:solidFill>
                    <a:prstClr val="black">
                      <a:hueOff val="0"/>
                      <a:satOff val="0"/>
                      <a:lumOff val="0"/>
                      <a:alphaOff val="0"/>
                    </a:prstClr>
                  </a:solidFill>
                </a:rPr>
                <a:t>Strong execution capacity with 350+ full time staff of specialists, social workers &amp; professionals, of which 90% stationed locally, working at the grassroots + ~1,000 community volunteers</a:t>
              </a:r>
              <a:endParaRPr lang="en-US" sz="1250" dirty="0">
                <a:solidFill>
                  <a:prstClr val="black">
                    <a:hueOff val="0"/>
                    <a:satOff val="0"/>
                    <a:lumOff val="0"/>
                    <a:alphaOff val="0"/>
                  </a:prstClr>
                </a:solidFill>
              </a:endParaRPr>
            </a:p>
          </p:txBody>
        </p:sp>
        <p:sp>
          <p:nvSpPr>
            <p:cNvPr id="39" name="Freeform 38"/>
            <p:cNvSpPr/>
            <p:nvPr/>
          </p:nvSpPr>
          <p:spPr>
            <a:xfrm>
              <a:off x="8276901" y="5293354"/>
              <a:ext cx="4244579" cy="460245"/>
            </a:xfrm>
            <a:custGeom>
              <a:avLst/>
              <a:gdLst>
                <a:gd name="connsiteX0" fmla="*/ 0 w 8929136"/>
                <a:gd name="connsiteY0" fmla="*/ 0 h 797537"/>
                <a:gd name="connsiteX1" fmla="*/ 8929136 w 8929136"/>
                <a:gd name="connsiteY1" fmla="*/ 0 h 797537"/>
                <a:gd name="connsiteX2" fmla="*/ 8929136 w 8929136"/>
                <a:gd name="connsiteY2" fmla="*/ 797537 h 797537"/>
                <a:gd name="connsiteX3" fmla="*/ 0 w 8929136"/>
                <a:gd name="connsiteY3" fmla="*/ 797537 h 797537"/>
                <a:gd name="connsiteX4" fmla="*/ 0 w 8929136"/>
                <a:gd name="connsiteY4" fmla="*/ 0 h 79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9136" h="797537">
                  <a:moveTo>
                    <a:pt x="0" y="0"/>
                  </a:moveTo>
                  <a:lnTo>
                    <a:pt x="8929136" y="0"/>
                  </a:lnTo>
                  <a:lnTo>
                    <a:pt x="8929136" y="797537"/>
                  </a:lnTo>
                  <a:lnTo>
                    <a:pt x="0" y="797537"/>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1" defTabSz="533400">
                <a:lnSpc>
                  <a:spcPct val="90000"/>
                </a:lnSpc>
                <a:spcBef>
                  <a:spcPct val="0"/>
                </a:spcBef>
                <a:spcAft>
                  <a:spcPct val="15000"/>
                </a:spcAft>
              </a:pPr>
              <a:r>
                <a:rPr lang="en-IN" sz="1250" dirty="0">
                  <a:solidFill>
                    <a:prstClr val="black">
                      <a:hueOff val="0"/>
                      <a:satOff val="0"/>
                      <a:lumOff val="0"/>
                      <a:alphaOff val="0"/>
                    </a:prstClr>
                  </a:solidFill>
                </a:rPr>
                <a:t>Focused approach covering all aspects of individual &amp; community upliftment through 4 core themes – </a:t>
              </a:r>
              <a:r>
                <a:rPr lang="en-IN" sz="1250" b="1" dirty="0">
                  <a:solidFill>
                    <a:prstClr val="black">
                      <a:hueOff val="0"/>
                      <a:satOff val="0"/>
                      <a:lumOff val="0"/>
                      <a:alphaOff val="0"/>
                    </a:prstClr>
                  </a:solidFill>
                </a:rPr>
                <a:t>Water &amp; Sanitation, Health &amp; Nutrition, Education</a:t>
              </a:r>
              <a:r>
                <a:rPr lang="en-IN" sz="1250" dirty="0">
                  <a:solidFill>
                    <a:prstClr val="black">
                      <a:hueOff val="0"/>
                      <a:satOff val="0"/>
                      <a:lumOff val="0"/>
                      <a:alphaOff val="0"/>
                    </a:prstClr>
                  </a:solidFill>
                </a:rPr>
                <a:t>, and </a:t>
              </a:r>
              <a:r>
                <a:rPr lang="en-IN" sz="1250" b="1" dirty="0">
                  <a:solidFill>
                    <a:prstClr val="black">
                      <a:hueOff val="0"/>
                      <a:satOff val="0"/>
                      <a:lumOff val="0"/>
                      <a:alphaOff val="0"/>
                    </a:prstClr>
                  </a:solidFill>
                </a:rPr>
                <a:t>Economic Development</a:t>
              </a:r>
              <a:endParaRPr lang="en-US" sz="1250" dirty="0">
                <a:solidFill>
                  <a:prstClr val="black">
                    <a:hueOff val="0"/>
                    <a:satOff val="0"/>
                    <a:lumOff val="0"/>
                    <a:alphaOff val="0"/>
                  </a:prstClr>
                </a:solidFill>
              </a:endParaRPr>
            </a:p>
          </p:txBody>
        </p:sp>
        <p:sp>
          <p:nvSpPr>
            <p:cNvPr id="40" name="Freeform 39"/>
            <p:cNvSpPr/>
            <p:nvPr/>
          </p:nvSpPr>
          <p:spPr>
            <a:xfrm>
              <a:off x="8276901" y="5753600"/>
              <a:ext cx="4244579" cy="460246"/>
            </a:xfrm>
            <a:custGeom>
              <a:avLst/>
              <a:gdLst>
                <a:gd name="connsiteX0" fmla="*/ 0 w 7552699"/>
                <a:gd name="connsiteY0" fmla="*/ 0 h 797538"/>
                <a:gd name="connsiteX1" fmla="*/ 7552699 w 7552699"/>
                <a:gd name="connsiteY1" fmla="*/ 0 h 797538"/>
                <a:gd name="connsiteX2" fmla="*/ 7552699 w 7552699"/>
                <a:gd name="connsiteY2" fmla="*/ 797538 h 797538"/>
                <a:gd name="connsiteX3" fmla="*/ 0 w 7552699"/>
                <a:gd name="connsiteY3" fmla="*/ 797538 h 797538"/>
                <a:gd name="connsiteX4" fmla="*/ 0 w 7552699"/>
                <a:gd name="connsiteY4" fmla="*/ 0 h 79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2699" h="797538">
                  <a:moveTo>
                    <a:pt x="0" y="0"/>
                  </a:moveTo>
                  <a:lnTo>
                    <a:pt x="7552699" y="0"/>
                  </a:lnTo>
                  <a:lnTo>
                    <a:pt x="7552699" y="797538"/>
                  </a:lnTo>
                  <a:lnTo>
                    <a:pt x="0" y="797538"/>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1" defTabSz="622300">
                <a:lnSpc>
                  <a:spcPct val="90000"/>
                </a:lnSpc>
                <a:spcBef>
                  <a:spcPct val="0"/>
                </a:spcBef>
                <a:spcAft>
                  <a:spcPct val="15000"/>
                </a:spcAft>
              </a:pPr>
              <a:r>
                <a:rPr lang="en-IN" sz="1250" dirty="0">
                  <a:solidFill>
                    <a:prstClr val="black">
                      <a:hueOff val="0"/>
                      <a:satOff val="0"/>
                      <a:lumOff val="0"/>
                      <a:alphaOff val="0"/>
                    </a:prstClr>
                  </a:solidFill>
                </a:rPr>
                <a:t>With the community at the nucleus, we build &amp; empower multiple community based institutions, link them to relevant stakeholders and co-execute development programmes</a:t>
              </a:r>
            </a:p>
          </p:txBody>
        </p:sp>
      </p:grpSp>
      <p:sp>
        <p:nvSpPr>
          <p:cNvPr id="41" name="Rectangle 40"/>
          <p:cNvSpPr/>
          <p:nvPr/>
        </p:nvSpPr>
        <p:spPr>
          <a:xfrm>
            <a:off x="251523" y="5968834"/>
            <a:ext cx="6149277" cy="576000"/>
          </a:xfrm>
          <a:prstGeom prst="rect">
            <a:avLst/>
          </a:prstGeom>
        </p:spPr>
        <p:txBody>
          <a:bodyPr wrap="square" anchor="ctr">
            <a:normAutofit/>
          </a:bodyPr>
          <a:lstStyle/>
          <a:p>
            <a:pPr defTabSz="1280160">
              <a:lnSpc>
                <a:spcPts val="3000"/>
              </a:lnSpc>
              <a:spcBef>
                <a:spcPts val="1200"/>
              </a:spcBef>
              <a:spcAft>
                <a:spcPts val="1200"/>
              </a:spcAft>
            </a:pPr>
            <a:r>
              <a:rPr lang="en-US" sz="1600" b="1" dirty="0">
                <a:solidFill>
                  <a:srgbClr val="FF0000"/>
                </a:solidFill>
              </a:rPr>
              <a:t>360° Model of Development</a:t>
            </a:r>
            <a:endParaRPr lang="en-US" sz="1600" dirty="0">
              <a:solidFill>
                <a:prstClr val="black"/>
              </a:solidFill>
            </a:endParaRPr>
          </a:p>
        </p:txBody>
      </p:sp>
      <p:sp>
        <p:nvSpPr>
          <p:cNvPr id="47" name="Rectangle 46"/>
          <p:cNvSpPr/>
          <p:nvPr/>
        </p:nvSpPr>
        <p:spPr>
          <a:xfrm>
            <a:off x="6688833" y="3288432"/>
            <a:ext cx="3182920" cy="1554272"/>
          </a:xfrm>
          <a:prstGeom prst="rect">
            <a:avLst/>
          </a:prstGeom>
        </p:spPr>
        <p:txBody>
          <a:bodyPr wrap="square">
            <a:spAutoFit/>
          </a:bodyPr>
          <a:lstStyle/>
          <a:p>
            <a:pPr marL="228600" lvl="1" indent="-228600">
              <a:spcAft>
                <a:spcPts val="600"/>
              </a:spcAft>
              <a:buClr>
                <a:prstClr val="black"/>
              </a:buClr>
              <a:buFont typeface="Arial" panose="020B0604020202020204" pitchFamily="34" charset="0"/>
              <a:buChar char="•"/>
            </a:pPr>
            <a:r>
              <a:rPr lang="en-IN" sz="1600" b="1" i="1" dirty="0">
                <a:solidFill>
                  <a:srgbClr val="FF0000"/>
                </a:solidFill>
              </a:rPr>
              <a:t>Water </a:t>
            </a:r>
            <a:r>
              <a:rPr lang="en-IN" sz="1600" i="1" dirty="0">
                <a:solidFill>
                  <a:prstClr val="black"/>
                </a:solidFill>
              </a:rPr>
              <a:t>&amp;</a:t>
            </a:r>
            <a:r>
              <a:rPr lang="en-IN" sz="1600" b="1" i="1" dirty="0">
                <a:solidFill>
                  <a:prstClr val="black"/>
                </a:solidFill>
              </a:rPr>
              <a:t> </a:t>
            </a:r>
            <a:r>
              <a:rPr lang="en-IN" sz="1600" b="1" i="1" dirty="0">
                <a:solidFill>
                  <a:srgbClr val="FF0000"/>
                </a:solidFill>
              </a:rPr>
              <a:t>Sanitation</a:t>
            </a:r>
          </a:p>
          <a:p>
            <a:pPr marL="228600" lvl="1" indent="-228600">
              <a:spcAft>
                <a:spcPts val="600"/>
              </a:spcAft>
              <a:buClr>
                <a:prstClr val="black"/>
              </a:buClr>
              <a:buFont typeface="Arial" panose="020B0604020202020204" pitchFamily="34" charset="0"/>
              <a:buChar char="•"/>
            </a:pPr>
            <a:r>
              <a:rPr lang="en-IN" sz="1600" b="1" i="1" dirty="0">
                <a:solidFill>
                  <a:srgbClr val="FF0000"/>
                </a:solidFill>
              </a:rPr>
              <a:t>Health</a:t>
            </a:r>
            <a:r>
              <a:rPr lang="en-IN" sz="1600" i="1" dirty="0">
                <a:solidFill>
                  <a:prstClr val="black"/>
                </a:solidFill>
              </a:rPr>
              <a:t> &amp; </a:t>
            </a:r>
            <a:r>
              <a:rPr lang="en-IN" sz="1600" b="1" i="1" dirty="0">
                <a:solidFill>
                  <a:srgbClr val="FF0000"/>
                </a:solidFill>
              </a:rPr>
              <a:t>Nutrition</a:t>
            </a:r>
          </a:p>
          <a:p>
            <a:pPr marL="228600" lvl="1" indent="-228600">
              <a:spcAft>
                <a:spcPts val="600"/>
              </a:spcAft>
              <a:buClr>
                <a:prstClr val="black"/>
              </a:buClr>
              <a:buFont typeface="Arial" panose="020B0604020202020204" pitchFamily="34" charset="0"/>
              <a:buChar char="•"/>
            </a:pPr>
            <a:r>
              <a:rPr lang="en-IN" sz="1600" b="1" i="1" dirty="0">
                <a:solidFill>
                  <a:srgbClr val="FF0000"/>
                </a:solidFill>
              </a:rPr>
              <a:t>Education</a:t>
            </a:r>
          </a:p>
          <a:p>
            <a:pPr marL="228600" lvl="1" indent="-228600">
              <a:spcAft>
                <a:spcPts val="600"/>
              </a:spcAft>
              <a:buClr>
                <a:prstClr val="black"/>
              </a:buClr>
              <a:buFont typeface="Arial" panose="020B0604020202020204" pitchFamily="34" charset="0"/>
              <a:buChar char="•"/>
            </a:pPr>
            <a:r>
              <a:rPr lang="en-IN" sz="1600" b="1" i="1" dirty="0">
                <a:solidFill>
                  <a:srgbClr val="FF0000"/>
                </a:solidFill>
              </a:rPr>
              <a:t>Economic Development (Agriculture </a:t>
            </a:r>
            <a:r>
              <a:rPr lang="en-IN" sz="1600" i="1" dirty="0">
                <a:solidFill>
                  <a:prstClr val="black"/>
                </a:solidFill>
              </a:rPr>
              <a:t>&amp; </a:t>
            </a:r>
            <a:r>
              <a:rPr lang="en-IN" sz="1600" b="1" i="1" dirty="0">
                <a:solidFill>
                  <a:srgbClr val="FF0000"/>
                </a:solidFill>
              </a:rPr>
              <a:t>Livelihoods)</a:t>
            </a:r>
          </a:p>
        </p:txBody>
      </p:sp>
      <p:sp>
        <p:nvSpPr>
          <p:cNvPr id="50" name="Rectangle 49"/>
          <p:cNvSpPr/>
          <p:nvPr/>
        </p:nvSpPr>
        <p:spPr>
          <a:xfrm>
            <a:off x="6638958" y="5016624"/>
            <a:ext cx="3542665" cy="1438855"/>
          </a:xfrm>
          <a:prstGeom prst="rect">
            <a:avLst/>
          </a:prstGeom>
        </p:spPr>
        <p:txBody>
          <a:bodyPr wrap="square">
            <a:spAutoFit/>
          </a:bodyPr>
          <a:lstStyle/>
          <a:p>
            <a:pPr>
              <a:lnSpc>
                <a:spcPts val="2100"/>
              </a:lnSpc>
              <a:spcBef>
                <a:spcPts val="600"/>
              </a:spcBef>
              <a:spcAft>
                <a:spcPts val="600"/>
              </a:spcAft>
            </a:pPr>
            <a:r>
              <a:rPr lang="en-IN" sz="1600" dirty="0">
                <a:solidFill>
                  <a:prstClr val="black"/>
                </a:solidFill>
              </a:rPr>
              <a:t>Swades has increased its scale in Raigad since 2013 and is committed towards creating a scalable model for rural empowerment  </a:t>
            </a:r>
            <a:r>
              <a:rPr lang="en-IN" sz="1600" i="1" dirty="0">
                <a:solidFill>
                  <a:prstClr val="black"/>
                </a:solidFill>
              </a:rPr>
              <a:t>(more at </a:t>
            </a:r>
            <a:r>
              <a:rPr lang="en-IN" sz="1600" i="1" u="sng" dirty="0">
                <a:solidFill>
                  <a:prstClr val="black"/>
                </a:solidFill>
                <a:hlinkClick r:id="rId8"/>
              </a:rPr>
              <a:t>www.swadesfoundation.org</a:t>
            </a:r>
            <a:r>
              <a:rPr lang="en-IN" sz="1600" i="1" u="sng" dirty="0">
                <a:solidFill>
                  <a:prstClr val="black"/>
                </a:solidFill>
              </a:rPr>
              <a:t>)</a:t>
            </a:r>
            <a:r>
              <a:rPr lang="en-US" sz="1600" dirty="0">
                <a:solidFill>
                  <a:prstClr val="black"/>
                </a:solidFill>
              </a:rPr>
              <a:t> </a:t>
            </a:r>
          </a:p>
        </p:txBody>
      </p:sp>
      <p:graphicFrame>
        <p:nvGraphicFramePr>
          <p:cNvPr id="52" name="Diagram 51"/>
          <p:cNvGraphicFramePr/>
          <p:nvPr>
            <p:extLst>
              <p:ext uri="{D42A27DB-BD31-4B8C-83A1-F6EECF244321}">
                <p14:modId xmlns:p14="http://schemas.microsoft.com/office/powerpoint/2010/main" val="3169266509"/>
              </p:ext>
            </p:extLst>
          </p:nvPr>
        </p:nvGraphicFramePr>
        <p:xfrm>
          <a:off x="6818333" y="7677216"/>
          <a:ext cx="5670000" cy="12998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5" name="Rectangle 54"/>
          <p:cNvSpPr/>
          <p:nvPr/>
        </p:nvSpPr>
        <p:spPr>
          <a:xfrm>
            <a:off x="6816643" y="7335394"/>
            <a:ext cx="605679" cy="361637"/>
          </a:xfrm>
          <a:prstGeom prst="rect">
            <a:avLst/>
          </a:prstGeom>
        </p:spPr>
        <p:txBody>
          <a:bodyPr wrap="none">
            <a:spAutoFit/>
          </a:bodyPr>
          <a:lstStyle/>
          <a:p>
            <a:pPr>
              <a:lnSpc>
                <a:spcPts val="2100"/>
              </a:lnSpc>
              <a:spcBef>
                <a:spcPts val="600"/>
              </a:spcBef>
              <a:spcAft>
                <a:spcPts val="600"/>
              </a:spcAft>
            </a:pPr>
            <a:r>
              <a:rPr lang="en-US" sz="1600" b="1" dirty="0">
                <a:solidFill>
                  <a:srgbClr val="FF0000"/>
                </a:solidFill>
              </a:rPr>
              <a:t>USPs</a:t>
            </a:r>
            <a:endParaRPr lang="en-US" sz="1600" b="1" u="sng" dirty="0">
              <a:solidFill>
                <a:prstClr val="black"/>
              </a:solidFill>
            </a:endParaRPr>
          </a:p>
        </p:txBody>
      </p:sp>
    </p:spTree>
    <p:extLst>
      <p:ext uri="{BB962C8B-B14F-4D97-AF65-F5344CB8AC3E}">
        <p14:creationId xmlns:p14="http://schemas.microsoft.com/office/powerpoint/2010/main" val="23967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Impact across 4 Core Themes</a:t>
            </a:r>
          </a:p>
        </p:txBody>
      </p:sp>
      <p:sp>
        <p:nvSpPr>
          <p:cNvPr id="6" name="Slide Number Placeholder 5"/>
          <p:cNvSpPr>
            <a:spLocks noGrp="1"/>
          </p:cNvSpPr>
          <p:nvPr>
            <p:ph type="sldNum" sz="quarter" idx="11"/>
          </p:nvPr>
        </p:nvSpPr>
        <p:spPr/>
        <p:txBody>
          <a:bodyPr/>
          <a:lstStyle/>
          <a:p>
            <a:fld id="{3E8EE25A-F565-4BF3-B279-C5EAA528A8BF}" type="slidenum">
              <a:rPr lang="en-IN" smtClean="0">
                <a:solidFill>
                  <a:srgbClr val="FFFFFF"/>
                </a:solidFill>
              </a:rPr>
              <a:pPr/>
              <a:t>2</a:t>
            </a:fld>
            <a:endParaRPr lang="en-IN" dirty="0">
              <a:solidFill>
                <a:srgbClr val="FFFFFF"/>
              </a:solidFill>
            </a:endParaRPr>
          </a:p>
        </p:txBody>
      </p:sp>
      <p:sp>
        <p:nvSpPr>
          <p:cNvPr id="24" name="Footer Placeholder 4"/>
          <p:cNvSpPr>
            <a:spLocks noGrp="1"/>
          </p:cNvSpPr>
          <p:nvPr>
            <p:ph type="ftr" sz="quarter" idx="12"/>
          </p:nvPr>
        </p:nvSpPr>
        <p:spPr/>
        <p:txBody>
          <a:bodyPr/>
          <a:lstStyle/>
          <a:p>
            <a:r>
              <a:rPr lang="en-IN" dirty="0">
                <a:solidFill>
                  <a:srgbClr val="FFFFFF"/>
                </a:solidFill>
              </a:rPr>
              <a:t>Swades Foundation</a:t>
            </a:r>
          </a:p>
        </p:txBody>
      </p:sp>
      <p:sp>
        <p:nvSpPr>
          <p:cNvPr id="12" name="Rounded Rectangle 11"/>
          <p:cNvSpPr/>
          <p:nvPr/>
        </p:nvSpPr>
        <p:spPr>
          <a:xfrm>
            <a:off x="279400" y="1416225"/>
            <a:ext cx="12242800" cy="2339014"/>
          </a:xfrm>
          <a:prstGeom prst="roundRect">
            <a:avLst>
              <a:gd name="adj" fmla="val 10000"/>
            </a:avLst>
          </a:prstGeom>
          <a:solidFill>
            <a:schemeClr val="accent5">
              <a:lumMod val="60000"/>
              <a:lumOff val="40000"/>
              <a:alpha val="90000"/>
            </a:schemeClr>
          </a:solid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 name="Rounded Rectangle 12"/>
          <p:cNvSpPr/>
          <p:nvPr/>
        </p:nvSpPr>
        <p:spPr>
          <a:xfrm>
            <a:off x="554519" y="1543863"/>
            <a:ext cx="2694319" cy="1715277"/>
          </a:xfrm>
          <a:prstGeom prst="roundRect">
            <a:avLst>
              <a:gd name="adj" fmla="val 10000"/>
            </a:avLst>
          </a:prstGeom>
          <a: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l="-9000" r="-9000"/>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587719" y="3351402"/>
            <a:ext cx="2694320" cy="1332000"/>
          </a:xfrm>
          <a:custGeom>
            <a:avLst/>
            <a:gdLst>
              <a:gd name="connsiteX0" fmla="*/ 273091 w 2600870"/>
              <a:gd name="connsiteY0" fmla="*/ 0 h 4118857"/>
              <a:gd name="connsiteX1" fmla="*/ 2327779 w 2600870"/>
              <a:gd name="connsiteY1" fmla="*/ 0 h 4118857"/>
              <a:gd name="connsiteX2" fmla="*/ 2600870 w 2600870"/>
              <a:gd name="connsiteY2" fmla="*/ 273091 h 4118857"/>
              <a:gd name="connsiteX3" fmla="*/ 2600870 w 2600870"/>
              <a:gd name="connsiteY3" fmla="*/ 4118857 h 4118857"/>
              <a:gd name="connsiteX4" fmla="*/ 2600870 w 2600870"/>
              <a:gd name="connsiteY4" fmla="*/ 4118857 h 4118857"/>
              <a:gd name="connsiteX5" fmla="*/ 0 w 2600870"/>
              <a:gd name="connsiteY5" fmla="*/ 4118857 h 4118857"/>
              <a:gd name="connsiteX6" fmla="*/ 0 w 2600870"/>
              <a:gd name="connsiteY6" fmla="*/ 4118857 h 4118857"/>
              <a:gd name="connsiteX7" fmla="*/ 0 w 2600870"/>
              <a:gd name="connsiteY7" fmla="*/ 273091 h 4118857"/>
              <a:gd name="connsiteX8" fmla="*/ 273091 w 2600870"/>
              <a:gd name="connsiteY8" fmla="*/ 0 h 41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870" h="4118857">
                <a:moveTo>
                  <a:pt x="2327779" y="4118857"/>
                </a:moveTo>
                <a:lnTo>
                  <a:pt x="273091" y="4118857"/>
                </a:lnTo>
                <a:cubicBezTo>
                  <a:pt x="122267" y="4118857"/>
                  <a:pt x="0" y="3996590"/>
                  <a:pt x="0" y="3845766"/>
                </a:cubicBezTo>
                <a:lnTo>
                  <a:pt x="0" y="0"/>
                </a:lnTo>
                <a:lnTo>
                  <a:pt x="0" y="0"/>
                </a:lnTo>
                <a:lnTo>
                  <a:pt x="2600870" y="0"/>
                </a:lnTo>
                <a:lnTo>
                  <a:pt x="2600870" y="0"/>
                </a:lnTo>
                <a:lnTo>
                  <a:pt x="2600870" y="3845766"/>
                </a:lnTo>
                <a:cubicBezTo>
                  <a:pt x="2600870" y="3996590"/>
                  <a:pt x="2478603" y="4118857"/>
                  <a:pt x="2327779" y="4118857"/>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222227" tIns="142240" rIns="222226" bIns="222226" numCol="1" spcCol="1270" anchor="t" anchorCtr="0">
            <a:noAutofit/>
          </a:bodyPr>
          <a:lstStyle/>
          <a:p>
            <a:pPr algn="ctr" defTabSz="889000">
              <a:lnSpc>
                <a:spcPct val="90000"/>
              </a:lnSpc>
              <a:spcBef>
                <a:spcPct val="0"/>
              </a:spcBef>
              <a:spcAft>
                <a:spcPct val="35000"/>
              </a:spcAft>
            </a:pPr>
            <a:r>
              <a:rPr lang="en-US" sz="1600" b="1" u="sng" dirty="0">
                <a:solidFill>
                  <a:srgbClr val="FFFFFF"/>
                </a:solidFill>
              </a:rPr>
              <a:t>Water &amp; Sanitation</a:t>
            </a:r>
          </a:p>
          <a:p>
            <a:pPr defTabSz="889000">
              <a:lnSpc>
                <a:spcPct val="90000"/>
              </a:lnSpc>
              <a:spcBef>
                <a:spcPct val="0"/>
              </a:spcBef>
              <a:spcAft>
                <a:spcPct val="35000"/>
              </a:spcAft>
            </a:pPr>
            <a:r>
              <a:rPr lang="en-IN" sz="1400" dirty="0">
                <a:solidFill>
                  <a:srgbClr val="FFFFFF"/>
                </a:solidFill>
              </a:rPr>
              <a:t>Build </a:t>
            </a:r>
            <a:r>
              <a:rPr lang="en-IN" sz="1400" b="1" dirty="0">
                <a:solidFill>
                  <a:srgbClr val="FFFFFF"/>
                </a:solidFill>
              </a:rPr>
              <a:t>25,000 personal toilets</a:t>
            </a:r>
            <a:r>
              <a:rPr lang="en-IN" sz="1400" dirty="0">
                <a:solidFill>
                  <a:srgbClr val="FFFFFF"/>
                </a:solidFill>
              </a:rPr>
              <a:t> &amp; ensure </a:t>
            </a:r>
            <a:r>
              <a:rPr lang="en-IN" sz="1400" b="1" dirty="0">
                <a:solidFill>
                  <a:srgbClr val="FFFFFF"/>
                </a:solidFill>
              </a:rPr>
              <a:t>each of our HHs</a:t>
            </a:r>
            <a:r>
              <a:rPr lang="en-IN" sz="1400" dirty="0">
                <a:solidFill>
                  <a:srgbClr val="FFFFFF"/>
                </a:solidFill>
              </a:rPr>
              <a:t> have </a:t>
            </a:r>
            <a:r>
              <a:rPr lang="en-IN" sz="1400" b="1" dirty="0">
                <a:solidFill>
                  <a:srgbClr val="FFFFFF"/>
                </a:solidFill>
              </a:rPr>
              <a:t>200 litres</a:t>
            </a:r>
            <a:r>
              <a:rPr lang="en-IN" sz="1400" dirty="0">
                <a:solidFill>
                  <a:srgbClr val="FFFFFF"/>
                </a:solidFill>
              </a:rPr>
              <a:t> of potable water a day round the year</a:t>
            </a:r>
            <a:endParaRPr lang="en-US" sz="1400" dirty="0">
              <a:solidFill>
                <a:srgbClr val="FFFFFF"/>
              </a:solidFill>
            </a:endParaRPr>
          </a:p>
        </p:txBody>
      </p:sp>
      <p:sp>
        <p:nvSpPr>
          <p:cNvPr id="15" name="Rounded Rectangle 14"/>
          <p:cNvSpPr/>
          <p:nvPr/>
        </p:nvSpPr>
        <p:spPr>
          <a:xfrm>
            <a:off x="3455816" y="1543863"/>
            <a:ext cx="2694320" cy="1715277"/>
          </a:xfrm>
          <a:prstGeom prst="roundRect">
            <a:avLst>
              <a:gd name="adj" fmla="val 10000"/>
            </a:avLst>
          </a:prstGeom>
          <a: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l="-3000" r="-3000"/>
            </a:stretch>
          </a:blipFill>
        </p:spPr>
        <p:style>
          <a:lnRef idx="2">
            <a:schemeClr val="lt1">
              <a:hueOff val="0"/>
              <a:satOff val="0"/>
              <a:lumOff val="0"/>
              <a:alphaOff val="0"/>
            </a:schemeClr>
          </a:lnRef>
          <a:fillRef idx="1">
            <a:scrgbClr r="0" g="0" b="0"/>
          </a:fillRef>
          <a:effectRef idx="0">
            <a:schemeClr val="accent4">
              <a:tint val="50000"/>
              <a:hueOff val="394690"/>
              <a:satOff val="7625"/>
              <a:lumOff val="755"/>
              <a:alphaOff val="0"/>
            </a:schemeClr>
          </a:effectRef>
          <a:fontRef idx="minor">
            <a:schemeClr val="lt1">
              <a:hueOff val="0"/>
              <a:satOff val="0"/>
              <a:lumOff val="0"/>
              <a:alphaOff val="0"/>
            </a:schemeClr>
          </a:fontRef>
        </p:style>
      </p:sp>
      <p:sp>
        <p:nvSpPr>
          <p:cNvPr id="16" name="Freeform 15"/>
          <p:cNvSpPr/>
          <p:nvPr/>
        </p:nvSpPr>
        <p:spPr>
          <a:xfrm>
            <a:off x="3489017" y="3351400"/>
            <a:ext cx="2694320" cy="1332000"/>
          </a:xfrm>
          <a:custGeom>
            <a:avLst/>
            <a:gdLst>
              <a:gd name="connsiteX0" fmla="*/ 273091 w 2600870"/>
              <a:gd name="connsiteY0" fmla="*/ 0 h 4118857"/>
              <a:gd name="connsiteX1" fmla="*/ 2327779 w 2600870"/>
              <a:gd name="connsiteY1" fmla="*/ 0 h 4118857"/>
              <a:gd name="connsiteX2" fmla="*/ 2600870 w 2600870"/>
              <a:gd name="connsiteY2" fmla="*/ 273091 h 4118857"/>
              <a:gd name="connsiteX3" fmla="*/ 2600870 w 2600870"/>
              <a:gd name="connsiteY3" fmla="*/ 4118857 h 4118857"/>
              <a:gd name="connsiteX4" fmla="*/ 2600870 w 2600870"/>
              <a:gd name="connsiteY4" fmla="*/ 4118857 h 4118857"/>
              <a:gd name="connsiteX5" fmla="*/ 0 w 2600870"/>
              <a:gd name="connsiteY5" fmla="*/ 4118857 h 4118857"/>
              <a:gd name="connsiteX6" fmla="*/ 0 w 2600870"/>
              <a:gd name="connsiteY6" fmla="*/ 4118857 h 4118857"/>
              <a:gd name="connsiteX7" fmla="*/ 0 w 2600870"/>
              <a:gd name="connsiteY7" fmla="*/ 273091 h 4118857"/>
              <a:gd name="connsiteX8" fmla="*/ 273091 w 2600870"/>
              <a:gd name="connsiteY8" fmla="*/ 0 h 41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870" h="4118857">
                <a:moveTo>
                  <a:pt x="2327779" y="4118857"/>
                </a:moveTo>
                <a:lnTo>
                  <a:pt x="273091" y="4118857"/>
                </a:lnTo>
                <a:cubicBezTo>
                  <a:pt x="122267" y="4118857"/>
                  <a:pt x="0" y="3996590"/>
                  <a:pt x="0" y="3845766"/>
                </a:cubicBezTo>
                <a:lnTo>
                  <a:pt x="0" y="0"/>
                </a:lnTo>
                <a:lnTo>
                  <a:pt x="0" y="0"/>
                </a:lnTo>
                <a:lnTo>
                  <a:pt x="2600870" y="0"/>
                </a:lnTo>
                <a:lnTo>
                  <a:pt x="2600870" y="0"/>
                </a:lnTo>
                <a:lnTo>
                  <a:pt x="2600870" y="3845766"/>
                </a:lnTo>
                <a:cubicBezTo>
                  <a:pt x="2600870" y="3996590"/>
                  <a:pt x="2478603" y="4118857"/>
                  <a:pt x="2327779" y="4118857"/>
                </a:cubicBez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222226" tIns="142241" rIns="222227" bIns="222226" numCol="1" spcCol="1270" anchor="t" anchorCtr="0">
            <a:noAutofit/>
          </a:bodyPr>
          <a:lstStyle/>
          <a:p>
            <a:pPr algn="ctr" defTabSz="889000">
              <a:lnSpc>
                <a:spcPct val="90000"/>
              </a:lnSpc>
              <a:spcBef>
                <a:spcPct val="0"/>
              </a:spcBef>
              <a:spcAft>
                <a:spcPct val="35000"/>
              </a:spcAft>
            </a:pPr>
            <a:r>
              <a:rPr lang="en-US" sz="1600" b="1" u="sng" dirty="0">
                <a:solidFill>
                  <a:srgbClr val="FFFFFF"/>
                </a:solidFill>
              </a:rPr>
              <a:t>Health &amp; Nutrition</a:t>
            </a:r>
          </a:p>
          <a:p>
            <a:pPr defTabSz="889000">
              <a:lnSpc>
                <a:spcPct val="90000"/>
              </a:lnSpc>
              <a:spcBef>
                <a:spcPct val="0"/>
              </a:spcBef>
              <a:spcAft>
                <a:spcPct val="35000"/>
              </a:spcAft>
            </a:pPr>
            <a:r>
              <a:rPr lang="en-IN" sz="1400" dirty="0">
                <a:solidFill>
                  <a:srgbClr val="FFFFFF"/>
                </a:solidFill>
              </a:rPr>
              <a:t>Focus on Eyecare, Maternal &amp; Childcare, Nutrition &amp; Anaemia control + ensuring strong govt. linkages</a:t>
            </a:r>
          </a:p>
        </p:txBody>
      </p:sp>
      <p:sp>
        <p:nvSpPr>
          <p:cNvPr id="17" name="Rounded Rectangle 16"/>
          <p:cNvSpPr/>
          <p:nvPr/>
        </p:nvSpPr>
        <p:spPr>
          <a:xfrm>
            <a:off x="6357114" y="1543863"/>
            <a:ext cx="2707966" cy="1715277"/>
          </a:xfrm>
          <a:prstGeom prst="roundRect">
            <a:avLst>
              <a:gd name="adj" fmla="val 10000"/>
            </a:avLst>
          </a:prstGeom>
          <a:blipFill>
            <a:blip r:embed="rId6" cstate="email">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a:stretch>
              <a:fillRect l="-20000" r="-20000"/>
            </a:stretch>
          </a:blipFill>
        </p:spPr>
        <p:style>
          <a:lnRef idx="2">
            <a:schemeClr val="lt1">
              <a:hueOff val="0"/>
              <a:satOff val="0"/>
              <a:lumOff val="0"/>
              <a:alphaOff val="0"/>
            </a:schemeClr>
          </a:lnRef>
          <a:fillRef idx="1">
            <a:scrgbClr r="0" g="0" b="0"/>
          </a:fillRef>
          <a:effectRef idx="0">
            <a:schemeClr val="accent4">
              <a:tint val="50000"/>
              <a:hueOff val="789380"/>
              <a:satOff val="15250"/>
              <a:lumOff val="1509"/>
              <a:alphaOff val="0"/>
            </a:schemeClr>
          </a:effectRef>
          <a:fontRef idx="minor">
            <a:schemeClr val="lt1">
              <a:hueOff val="0"/>
              <a:satOff val="0"/>
              <a:lumOff val="0"/>
              <a:alphaOff val="0"/>
            </a:schemeClr>
          </a:fontRef>
        </p:style>
      </p:sp>
      <p:sp>
        <p:nvSpPr>
          <p:cNvPr id="18" name="Freeform 17"/>
          <p:cNvSpPr/>
          <p:nvPr/>
        </p:nvSpPr>
        <p:spPr>
          <a:xfrm>
            <a:off x="6390315" y="3351400"/>
            <a:ext cx="2674765" cy="1332000"/>
          </a:xfrm>
          <a:custGeom>
            <a:avLst/>
            <a:gdLst>
              <a:gd name="connsiteX0" fmla="*/ 273091 w 2600870"/>
              <a:gd name="connsiteY0" fmla="*/ 0 h 4118857"/>
              <a:gd name="connsiteX1" fmla="*/ 2327779 w 2600870"/>
              <a:gd name="connsiteY1" fmla="*/ 0 h 4118857"/>
              <a:gd name="connsiteX2" fmla="*/ 2600870 w 2600870"/>
              <a:gd name="connsiteY2" fmla="*/ 273091 h 4118857"/>
              <a:gd name="connsiteX3" fmla="*/ 2600870 w 2600870"/>
              <a:gd name="connsiteY3" fmla="*/ 4118857 h 4118857"/>
              <a:gd name="connsiteX4" fmla="*/ 2600870 w 2600870"/>
              <a:gd name="connsiteY4" fmla="*/ 4118857 h 4118857"/>
              <a:gd name="connsiteX5" fmla="*/ 0 w 2600870"/>
              <a:gd name="connsiteY5" fmla="*/ 4118857 h 4118857"/>
              <a:gd name="connsiteX6" fmla="*/ 0 w 2600870"/>
              <a:gd name="connsiteY6" fmla="*/ 4118857 h 4118857"/>
              <a:gd name="connsiteX7" fmla="*/ 0 w 2600870"/>
              <a:gd name="connsiteY7" fmla="*/ 273091 h 4118857"/>
              <a:gd name="connsiteX8" fmla="*/ 273091 w 2600870"/>
              <a:gd name="connsiteY8" fmla="*/ 0 h 41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870" h="4118857">
                <a:moveTo>
                  <a:pt x="2327779" y="4118857"/>
                </a:moveTo>
                <a:lnTo>
                  <a:pt x="273091" y="4118857"/>
                </a:lnTo>
                <a:cubicBezTo>
                  <a:pt x="122267" y="4118857"/>
                  <a:pt x="0" y="3996590"/>
                  <a:pt x="0" y="3845766"/>
                </a:cubicBezTo>
                <a:lnTo>
                  <a:pt x="0" y="0"/>
                </a:lnTo>
                <a:lnTo>
                  <a:pt x="0" y="0"/>
                </a:lnTo>
                <a:lnTo>
                  <a:pt x="2600870" y="0"/>
                </a:lnTo>
                <a:lnTo>
                  <a:pt x="2600870" y="0"/>
                </a:lnTo>
                <a:lnTo>
                  <a:pt x="2600870" y="3845766"/>
                </a:lnTo>
                <a:cubicBezTo>
                  <a:pt x="2600870" y="3996590"/>
                  <a:pt x="2478603" y="4118857"/>
                  <a:pt x="2327779" y="4118857"/>
                </a:cubicBez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222226" tIns="142241" rIns="222226" bIns="222226" numCol="1" spcCol="1270" anchor="t" anchorCtr="0">
            <a:noAutofit/>
          </a:bodyPr>
          <a:lstStyle/>
          <a:p>
            <a:pPr algn="ctr" defTabSz="889000">
              <a:lnSpc>
                <a:spcPct val="90000"/>
              </a:lnSpc>
              <a:spcBef>
                <a:spcPct val="0"/>
              </a:spcBef>
              <a:spcAft>
                <a:spcPct val="35000"/>
              </a:spcAft>
            </a:pPr>
            <a:r>
              <a:rPr lang="en-US" sz="1600" b="1" u="sng" dirty="0">
                <a:solidFill>
                  <a:srgbClr val="FFFFFF"/>
                </a:solidFill>
              </a:rPr>
              <a:t>Education</a:t>
            </a:r>
          </a:p>
          <a:p>
            <a:pPr defTabSz="889000">
              <a:lnSpc>
                <a:spcPct val="90000"/>
              </a:lnSpc>
              <a:spcBef>
                <a:spcPct val="0"/>
              </a:spcBef>
              <a:spcAft>
                <a:spcPct val="35000"/>
              </a:spcAft>
            </a:pPr>
            <a:r>
              <a:rPr lang="en-IN" sz="1400" dirty="0">
                <a:solidFill>
                  <a:srgbClr val="FFFFFF"/>
                </a:solidFill>
              </a:rPr>
              <a:t>Empower</a:t>
            </a:r>
            <a:r>
              <a:rPr lang="en-IN" sz="1400" b="1" dirty="0">
                <a:solidFill>
                  <a:srgbClr val="FFFFFF"/>
                </a:solidFill>
              </a:rPr>
              <a:t> all Students</a:t>
            </a:r>
            <a:r>
              <a:rPr lang="en-IN" sz="1400" dirty="0">
                <a:solidFill>
                  <a:srgbClr val="FFFFFF"/>
                </a:solidFill>
              </a:rPr>
              <a:t> +  </a:t>
            </a:r>
            <a:r>
              <a:rPr lang="en-IN" sz="1400" b="1" dirty="0">
                <a:solidFill>
                  <a:srgbClr val="FFFFFF"/>
                </a:solidFill>
              </a:rPr>
              <a:t>Teachers </a:t>
            </a:r>
            <a:r>
              <a:rPr lang="en-IN" sz="1400" dirty="0">
                <a:solidFill>
                  <a:srgbClr val="FFFFFF"/>
                </a:solidFill>
              </a:rPr>
              <a:t>in our villages; holistically </a:t>
            </a:r>
            <a:r>
              <a:rPr lang="en-IN" sz="1400" b="1" dirty="0">
                <a:solidFill>
                  <a:srgbClr val="FFFFFF"/>
                </a:solidFill>
              </a:rPr>
              <a:t>transform schools </a:t>
            </a:r>
            <a:endParaRPr lang="en-US" sz="1400" b="1" dirty="0">
              <a:solidFill>
                <a:srgbClr val="FFFFFF"/>
              </a:solidFill>
            </a:endParaRPr>
          </a:p>
        </p:txBody>
      </p:sp>
      <p:sp>
        <p:nvSpPr>
          <p:cNvPr id="19" name="Rounded Rectangle 18"/>
          <p:cNvSpPr/>
          <p:nvPr/>
        </p:nvSpPr>
        <p:spPr>
          <a:xfrm>
            <a:off x="9272058" y="1543863"/>
            <a:ext cx="3034934" cy="1715277"/>
          </a:xfrm>
          <a:prstGeom prst="roundRect">
            <a:avLst>
              <a:gd name="adj" fmla="val 10000"/>
            </a:avLst>
          </a:prstGeom>
          <a:blipFill>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a:ext>
              </a:extLst>
            </a:blip>
            <a:srcRect/>
            <a:stretch>
              <a:fillRect l="-10000" r="-10000"/>
            </a:stretch>
          </a:blipFill>
        </p:spPr>
        <p:style>
          <a:lnRef idx="2">
            <a:schemeClr val="lt1">
              <a:hueOff val="0"/>
              <a:satOff val="0"/>
              <a:lumOff val="0"/>
              <a:alphaOff val="0"/>
            </a:schemeClr>
          </a:lnRef>
          <a:fillRef idx="1">
            <a:scrgbClr r="0" g="0" b="0"/>
          </a:fillRef>
          <a:effectRef idx="0">
            <a:schemeClr val="accent4">
              <a:tint val="50000"/>
              <a:hueOff val="1184070"/>
              <a:satOff val="22875"/>
              <a:lumOff val="2264"/>
              <a:alphaOff val="0"/>
            </a:schemeClr>
          </a:effectRef>
          <a:fontRef idx="minor">
            <a:schemeClr val="lt1">
              <a:hueOff val="0"/>
              <a:satOff val="0"/>
              <a:lumOff val="0"/>
              <a:alphaOff val="0"/>
            </a:schemeClr>
          </a:fontRef>
        </p:style>
      </p:sp>
      <p:sp>
        <p:nvSpPr>
          <p:cNvPr id="20" name="Freeform 19"/>
          <p:cNvSpPr/>
          <p:nvPr/>
        </p:nvSpPr>
        <p:spPr>
          <a:xfrm>
            <a:off x="9272058" y="3351400"/>
            <a:ext cx="3034934" cy="1332000"/>
          </a:xfrm>
          <a:custGeom>
            <a:avLst/>
            <a:gdLst>
              <a:gd name="connsiteX0" fmla="*/ 273091 w 2600870"/>
              <a:gd name="connsiteY0" fmla="*/ 0 h 4118857"/>
              <a:gd name="connsiteX1" fmla="*/ 2327779 w 2600870"/>
              <a:gd name="connsiteY1" fmla="*/ 0 h 4118857"/>
              <a:gd name="connsiteX2" fmla="*/ 2600870 w 2600870"/>
              <a:gd name="connsiteY2" fmla="*/ 273091 h 4118857"/>
              <a:gd name="connsiteX3" fmla="*/ 2600870 w 2600870"/>
              <a:gd name="connsiteY3" fmla="*/ 4118857 h 4118857"/>
              <a:gd name="connsiteX4" fmla="*/ 2600870 w 2600870"/>
              <a:gd name="connsiteY4" fmla="*/ 4118857 h 4118857"/>
              <a:gd name="connsiteX5" fmla="*/ 0 w 2600870"/>
              <a:gd name="connsiteY5" fmla="*/ 4118857 h 4118857"/>
              <a:gd name="connsiteX6" fmla="*/ 0 w 2600870"/>
              <a:gd name="connsiteY6" fmla="*/ 4118857 h 4118857"/>
              <a:gd name="connsiteX7" fmla="*/ 0 w 2600870"/>
              <a:gd name="connsiteY7" fmla="*/ 273091 h 4118857"/>
              <a:gd name="connsiteX8" fmla="*/ 273091 w 2600870"/>
              <a:gd name="connsiteY8" fmla="*/ 0 h 41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0870" h="4118857">
                <a:moveTo>
                  <a:pt x="2327779" y="4118857"/>
                </a:moveTo>
                <a:lnTo>
                  <a:pt x="273091" y="4118857"/>
                </a:lnTo>
                <a:cubicBezTo>
                  <a:pt x="122267" y="4118857"/>
                  <a:pt x="0" y="3996590"/>
                  <a:pt x="0" y="3845766"/>
                </a:cubicBezTo>
                <a:lnTo>
                  <a:pt x="0" y="0"/>
                </a:lnTo>
                <a:lnTo>
                  <a:pt x="0" y="0"/>
                </a:lnTo>
                <a:lnTo>
                  <a:pt x="2600870" y="0"/>
                </a:lnTo>
                <a:lnTo>
                  <a:pt x="2600870" y="0"/>
                </a:lnTo>
                <a:lnTo>
                  <a:pt x="2600870" y="3845766"/>
                </a:lnTo>
                <a:cubicBezTo>
                  <a:pt x="2600870" y="3996590"/>
                  <a:pt x="2478603" y="4118857"/>
                  <a:pt x="2327779" y="4118857"/>
                </a:cubicBez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222226" tIns="142241" rIns="222226" bIns="222226" numCol="1" spcCol="1270" anchor="t" anchorCtr="0">
            <a:noAutofit/>
          </a:bodyPr>
          <a:lstStyle/>
          <a:p>
            <a:pPr algn="ctr" defTabSz="889000">
              <a:lnSpc>
                <a:spcPct val="90000"/>
              </a:lnSpc>
              <a:spcBef>
                <a:spcPct val="0"/>
              </a:spcBef>
              <a:spcAft>
                <a:spcPct val="35000"/>
              </a:spcAft>
            </a:pPr>
            <a:r>
              <a:rPr lang="en-US" sz="1600" b="1" u="sng" dirty="0">
                <a:solidFill>
                  <a:srgbClr val="FFFFFF"/>
                </a:solidFill>
              </a:rPr>
              <a:t>Economic Development</a:t>
            </a:r>
          </a:p>
          <a:p>
            <a:pPr defTabSz="889000">
              <a:lnSpc>
                <a:spcPct val="90000"/>
              </a:lnSpc>
              <a:spcBef>
                <a:spcPct val="0"/>
              </a:spcBef>
              <a:spcAft>
                <a:spcPct val="35000"/>
              </a:spcAft>
            </a:pPr>
            <a:r>
              <a:rPr lang="en-IN" sz="1400" dirty="0">
                <a:solidFill>
                  <a:srgbClr val="FFFFFF"/>
                </a:solidFill>
              </a:rPr>
              <a:t>Uplift and enrich lives of </a:t>
            </a:r>
            <a:r>
              <a:rPr lang="en-IN" sz="1400" b="1" dirty="0">
                <a:solidFill>
                  <a:srgbClr val="FFFFFF"/>
                </a:solidFill>
              </a:rPr>
              <a:t>200,000 farmers +</a:t>
            </a:r>
            <a:r>
              <a:rPr lang="en-IN" sz="1400" dirty="0">
                <a:solidFill>
                  <a:srgbClr val="FFFFFF"/>
                </a:solidFill>
              </a:rPr>
              <a:t> target an annual income of </a:t>
            </a:r>
            <a:r>
              <a:rPr lang="en-IN" sz="1400" b="1" dirty="0">
                <a:solidFill>
                  <a:srgbClr val="FFFFFF"/>
                </a:solidFill>
              </a:rPr>
              <a:t>INR 2 lakhs </a:t>
            </a:r>
            <a:r>
              <a:rPr lang="en-IN" sz="1400" dirty="0">
                <a:solidFill>
                  <a:srgbClr val="FFFFFF"/>
                </a:solidFill>
              </a:rPr>
              <a:t>per HH</a:t>
            </a:r>
          </a:p>
        </p:txBody>
      </p:sp>
      <p:sp>
        <p:nvSpPr>
          <p:cNvPr id="21" name="Rectangle 20"/>
          <p:cNvSpPr/>
          <p:nvPr/>
        </p:nvSpPr>
        <p:spPr>
          <a:xfrm>
            <a:off x="6361287" y="4718327"/>
            <a:ext cx="2674765" cy="3412079"/>
          </a:xfrm>
          <a:prstGeom prst="rect">
            <a:avLst/>
          </a:prstGeom>
        </p:spPr>
        <p:txBody>
          <a:bodyPr wrap="square" lIns="0" tIns="36000" rIns="0" bIns="36000">
            <a:spAutoFit/>
          </a:bodyPr>
          <a:lstStyle/>
          <a:p>
            <a:pPr marL="120650" indent="-120650" defTabSz="1280160">
              <a:spcBef>
                <a:spcPts val="300"/>
              </a:spcBef>
              <a:spcAft>
                <a:spcPts val="300"/>
              </a:spcAft>
              <a:buFont typeface="Arial" panose="020B0604020202020204" pitchFamily="34" charset="0"/>
              <a:buChar char="•"/>
              <a:defRPr/>
            </a:pPr>
            <a:r>
              <a:rPr lang="en-IN" sz="1200" dirty="0">
                <a:solidFill>
                  <a:srgbClr val="000000"/>
                </a:solidFill>
                <a:ea typeface="Times New Roman" panose="02020603050405020304" pitchFamily="18" charset="0"/>
                <a:cs typeface="Times New Roman" panose="02020603050405020304" pitchFamily="18" charset="0"/>
              </a:rPr>
              <a:t>Impacting &gt;</a:t>
            </a:r>
            <a:r>
              <a:rPr lang="en-IN" sz="1200" b="1" dirty="0">
                <a:solidFill>
                  <a:srgbClr val="000000"/>
                </a:solidFill>
                <a:ea typeface="Times New Roman" panose="02020603050405020304" pitchFamily="18" charset="0"/>
                <a:cs typeface="Times New Roman" panose="02020603050405020304" pitchFamily="18" charset="0"/>
              </a:rPr>
              <a:t>123,000</a:t>
            </a:r>
            <a:r>
              <a:rPr lang="en-IN" sz="1200" dirty="0">
                <a:solidFill>
                  <a:srgbClr val="000000"/>
                </a:solidFill>
                <a:ea typeface="Times New Roman" panose="02020603050405020304" pitchFamily="18" charset="0"/>
                <a:cs typeface="Times New Roman" panose="02020603050405020304" pitchFamily="18" charset="0"/>
              </a:rPr>
              <a:t> children in </a:t>
            </a:r>
            <a:r>
              <a:rPr lang="en-IN" sz="1200" b="1" dirty="0">
                <a:solidFill>
                  <a:srgbClr val="000000"/>
                </a:solidFill>
                <a:ea typeface="Times New Roman" panose="02020603050405020304" pitchFamily="18" charset="0"/>
                <a:cs typeface="Times New Roman" panose="02020603050405020304" pitchFamily="18" charset="0"/>
              </a:rPr>
              <a:t>1,275 </a:t>
            </a:r>
            <a:r>
              <a:rPr lang="en-IN" sz="1200" dirty="0">
                <a:solidFill>
                  <a:srgbClr val="000000"/>
                </a:solidFill>
                <a:ea typeface="Times New Roman" panose="02020603050405020304" pitchFamily="18" charset="0"/>
                <a:cs typeface="Times New Roman" panose="02020603050405020304" pitchFamily="18" charset="0"/>
              </a:rPr>
              <a:t>schools, </a:t>
            </a:r>
            <a:r>
              <a:rPr lang="en-IN" sz="1200" b="1" dirty="0">
                <a:solidFill>
                  <a:srgbClr val="000000"/>
                </a:solidFill>
                <a:ea typeface="Times New Roman" panose="02020603050405020304" pitchFamily="18" charset="0"/>
                <a:cs typeface="Times New Roman" panose="02020603050405020304" pitchFamily="18" charset="0"/>
              </a:rPr>
              <a:t>806</a:t>
            </a:r>
            <a:r>
              <a:rPr lang="en-IN" sz="1200" dirty="0">
                <a:solidFill>
                  <a:srgbClr val="000000"/>
                </a:solidFill>
                <a:ea typeface="Times New Roman" panose="02020603050405020304" pitchFamily="18" charset="0"/>
                <a:cs typeface="Times New Roman" panose="02020603050405020304" pitchFamily="18" charset="0"/>
              </a:rPr>
              <a:t> Anganwadis +</a:t>
            </a:r>
            <a:r>
              <a:rPr lang="en-IN" sz="1200" b="1" dirty="0">
                <a:solidFill>
                  <a:srgbClr val="000000"/>
                </a:solidFill>
                <a:ea typeface="Times New Roman" panose="02020603050405020304" pitchFamily="18" charset="0"/>
                <a:cs typeface="Times New Roman" panose="02020603050405020304" pitchFamily="18" charset="0"/>
              </a:rPr>
              <a:t> 39 </a:t>
            </a:r>
            <a:r>
              <a:rPr lang="en-IN" sz="1200" dirty="0">
                <a:solidFill>
                  <a:srgbClr val="000000"/>
                </a:solidFill>
                <a:ea typeface="Times New Roman" panose="02020603050405020304" pitchFamily="18" charset="0"/>
                <a:cs typeface="Times New Roman" panose="02020603050405020304" pitchFamily="18" charset="0"/>
              </a:rPr>
              <a:t>Junior colleges</a:t>
            </a:r>
          </a:p>
          <a:p>
            <a:pPr marL="120650" indent="-120650" defTabSz="1280160">
              <a:spcBef>
                <a:spcPts val="300"/>
              </a:spcBef>
              <a:spcAft>
                <a:spcPts val="300"/>
              </a:spcAft>
              <a:buFont typeface="Arial" panose="020B0604020202020204" pitchFamily="34" charset="0"/>
              <a:buChar char="•"/>
              <a:defRPr/>
            </a:pPr>
            <a:r>
              <a:rPr lang="en-IN" sz="1200" dirty="0">
                <a:solidFill>
                  <a:srgbClr val="000000"/>
                </a:solidFill>
                <a:ea typeface="Times New Roman" panose="02020603050405020304" pitchFamily="18" charset="0"/>
                <a:cs typeface="Times New Roman" panose="02020603050405020304" pitchFamily="18" charset="0"/>
              </a:rPr>
              <a:t>Leadership training </a:t>
            </a:r>
            <a:r>
              <a:rPr lang="en-IN" sz="1200" b="1" dirty="0">
                <a:solidFill>
                  <a:srgbClr val="000000"/>
                </a:solidFill>
                <a:ea typeface="Times New Roman" panose="02020603050405020304" pitchFamily="18" charset="0"/>
                <a:cs typeface="Times New Roman" panose="02020603050405020304" pitchFamily="18" charset="0"/>
              </a:rPr>
              <a:t>1,148 principals </a:t>
            </a:r>
            <a:r>
              <a:rPr lang="en-IN" sz="1200" dirty="0">
                <a:solidFill>
                  <a:srgbClr val="000000"/>
                </a:solidFill>
                <a:ea typeface="Times New Roman" panose="02020603050405020304" pitchFamily="18" charset="0"/>
                <a:cs typeface="Times New Roman" panose="02020603050405020304" pitchFamily="18" charset="0"/>
              </a:rPr>
              <a:t>&amp; in-service training to </a:t>
            </a:r>
            <a:r>
              <a:rPr lang="en-IN" sz="1200" b="1" dirty="0">
                <a:solidFill>
                  <a:srgbClr val="000000"/>
                </a:solidFill>
                <a:ea typeface="Times New Roman" panose="02020603050405020304" pitchFamily="18" charset="0"/>
                <a:cs typeface="Times New Roman" panose="02020603050405020304" pitchFamily="18" charset="0"/>
              </a:rPr>
              <a:t>3,726 teachers</a:t>
            </a:r>
          </a:p>
          <a:p>
            <a:pPr marL="120650" indent="-120650" defTabSz="1280160">
              <a:spcBef>
                <a:spcPts val="300"/>
              </a:spcBef>
              <a:spcAft>
                <a:spcPts val="300"/>
              </a:spcAft>
              <a:buFont typeface="Arial" panose="020B0604020202020204" pitchFamily="34" charset="0"/>
              <a:buChar char="•"/>
              <a:defRPr/>
            </a:pPr>
            <a:r>
              <a:rPr lang="en-IN" sz="1200" b="1" dirty="0">
                <a:solidFill>
                  <a:srgbClr val="000000"/>
                </a:solidFill>
                <a:ea typeface="Times New Roman" panose="02020603050405020304" pitchFamily="18" charset="0"/>
                <a:cs typeface="Times New Roman" panose="02020603050405020304" pitchFamily="18" charset="0"/>
              </a:rPr>
              <a:t>Infrastructure upgrades </a:t>
            </a:r>
            <a:r>
              <a:rPr lang="en-IN" sz="1200" dirty="0">
                <a:solidFill>
                  <a:srgbClr val="000000"/>
                </a:solidFill>
                <a:ea typeface="Times New Roman" panose="02020603050405020304" pitchFamily="18" charset="0"/>
                <a:cs typeface="Times New Roman" panose="02020603050405020304" pitchFamily="18" charset="0"/>
              </a:rPr>
              <a:t>viz. toilets &amp; drinking water, libraries etc. in </a:t>
            </a:r>
            <a:r>
              <a:rPr lang="en-IN" sz="1200" b="1" dirty="0">
                <a:solidFill>
                  <a:srgbClr val="000000"/>
                </a:solidFill>
                <a:ea typeface="Times New Roman" panose="02020603050405020304" pitchFamily="18" charset="0"/>
                <a:cs typeface="Times New Roman" panose="02020603050405020304" pitchFamily="18" charset="0"/>
              </a:rPr>
              <a:t>1,233 schools</a:t>
            </a:r>
          </a:p>
          <a:p>
            <a:pPr marL="120650" indent="-120650" defTabSz="1280160">
              <a:spcBef>
                <a:spcPts val="300"/>
              </a:spcBef>
              <a:spcAft>
                <a:spcPts val="300"/>
              </a:spcAft>
              <a:buFont typeface="Arial" panose="020B0604020202020204" pitchFamily="34" charset="0"/>
              <a:buChar char="•"/>
              <a:defRPr/>
            </a:pPr>
            <a:r>
              <a:rPr lang="en-IN" sz="1200" b="1" dirty="0">
                <a:solidFill>
                  <a:srgbClr val="000000"/>
                </a:solidFill>
                <a:ea typeface="Times New Roman" panose="02020603050405020304" pitchFamily="18" charset="0"/>
                <a:cs typeface="Times New Roman" panose="02020603050405020304" pitchFamily="18" charset="0"/>
              </a:rPr>
              <a:t>Scholarships</a:t>
            </a:r>
            <a:r>
              <a:rPr lang="en-IN" sz="1200" dirty="0">
                <a:solidFill>
                  <a:srgbClr val="000000"/>
                </a:solidFill>
                <a:ea typeface="Times New Roman" panose="02020603050405020304" pitchFamily="18" charset="0"/>
                <a:cs typeface="Times New Roman" panose="02020603050405020304" pitchFamily="18" charset="0"/>
              </a:rPr>
              <a:t>: </a:t>
            </a:r>
            <a:r>
              <a:rPr lang="en-IN" sz="1200" b="1" dirty="0">
                <a:solidFill>
                  <a:srgbClr val="000000"/>
                </a:solidFill>
                <a:ea typeface="Times New Roman" panose="02020603050405020304" pitchFamily="18" charset="0"/>
                <a:cs typeface="Times New Roman" panose="02020603050405020304" pitchFamily="18" charset="0"/>
              </a:rPr>
              <a:t>146</a:t>
            </a:r>
            <a:r>
              <a:rPr lang="en-IN" sz="1200" dirty="0">
                <a:solidFill>
                  <a:srgbClr val="000000"/>
                </a:solidFill>
                <a:ea typeface="Times New Roman" panose="02020603050405020304" pitchFamily="18" charset="0"/>
                <a:cs typeface="Times New Roman" panose="02020603050405020304" pitchFamily="18" charset="0"/>
              </a:rPr>
              <a:t> in Excellence (professional courses) + </a:t>
            </a:r>
            <a:r>
              <a:rPr lang="en-IN" sz="1200" b="1" dirty="0">
                <a:solidFill>
                  <a:srgbClr val="000000"/>
                </a:solidFill>
                <a:ea typeface="Times New Roman" panose="02020603050405020304" pitchFamily="18" charset="0"/>
                <a:cs typeface="Times New Roman" panose="02020603050405020304" pitchFamily="18" charset="0"/>
              </a:rPr>
              <a:t>3,302</a:t>
            </a:r>
            <a:r>
              <a:rPr lang="en-IN" sz="1200" dirty="0">
                <a:solidFill>
                  <a:srgbClr val="000000"/>
                </a:solidFill>
                <a:ea typeface="Times New Roman" panose="02020603050405020304" pitchFamily="18" charset="0"/>
                <a:cs typeface="Times New Roman" panose="02020603050405020304" pitchFamily="18" charset="0"/>
              </a:rPr>
              <a:t> in Mass (Grade XI-XII) programs</a:t>
            </a:r>
          </a:p>
          <a:p>
            <a:pPr marL="120650" indent="-120650" defTabSz="1280160">
              <a:spcBef>
                <a:spcPts val="300"/>
              </a:spcBef>
              <a:spcAft>
                <a:spcPts val="300"/>
              </a:spcAft>
              <a:buFont typeface="Arial" panose="020B0604020202020204" pitchFamily="34" charset="0"/>
              <a:buChar char="•"/>
              <a:defRPr/>
            </a:pPr>
            <a:r>
              <a:rPr lang="en-IN" sz="1200" b="1" dirty="0">
                <a:solidFill>
                  <a:srgbClr val="000000"/>
                </a:solidFill>
                <a:ea typeface="Times New Roman" panose="02020603050405020304" pitchFamily="18" charset="0"/>
                <a:cs typeface="Times New Roman" panose="02020603050405020304" pitchFamily="18" charset="0"/>
              </a:rPr>
              <a:t>Career counselling </a:t>
            </a:r>
            <a:r>
              <a:rPr lang="en-IN" sz="1200" dirty="0">
                <a:solidFill>
                  <a:srgbClr val="000000"/>
                </a:solidFill>
                <a:ea typeface="Times New Roman" panose="02020603050405020304" pitchFamily="18" charset="0"/>
                <a:cs typeface="Times New Roman" panose="02020603050405020304" pitchFamily="18" charset="0"/>
              </a:rPr>
              <a:t>for better prospects to </a:t>
            </a:r>
            <a:r>
              <a:rPr lang="en-IN" sz="1200" b="1" dirty="0">
                <a:solidFill>
                  <a:srgbClr val="000000"/>
                </a:solidFill>
                <a:ea typeface="Times New Roman" panose="02020603050405020304" pitchFamily="18" charset="0"/>
                <a:cs typeface="Times New Roman" panose="02020603050405020304" pitchFamily="18" charset="0"/>
              </a:rPr>
              <a:t>46,112 students</a:t>
            </a:r>
          </a:p>
          <a:p>
            <a:pPr marL="120650" indent="-120650" defTabSz="1280160">
              <a:spcBef>
                <a:spcPts val="300"/>
              </a:spcBef>
              <a:spcAft>
                <a:spcPts val="300"/>
              </a:spcAft>
              <a:buFont typeface="Arial" panose="020B0604020202020204" pitchFamily="34" charset="0"/>
              <a:buChar char="•"/>
              <a:defRPr/>
            </a:pPr>
            <a:r>
              <a:rPr lang="en-IN" sz="1200" b="1" dirty="0">
                <a:solidFill>
                  <a:prstClr val="black"/>
                </a:solidFill>
              </a:rPr>
              <a:t>Children with</a:t>
            </a:r>
            <a:r>
              <a:rPr lang="en-IN" sz="1200" b="1" dirty="0">
                <a:solidFill>
                  <a:srgbClr val="000000"/>
                </a:solidFill>
              </a:rPr>
              <a:t> Special Needs </a:t>
            </a:r>
            <a:r>
              <a:rPr lang="en-IN" sz="1200" dirty="0">
                <a:solidFill>
                  <a:srgbClr val="000000"/>
                </a:solidFill>
              </a:rPr>
              <a:t>(CWSN): Trained </a:t>
            </a:r>
            <a:r>
              <a:rPr lang="en-IN" sz="1200" b="1" dirty="0">
                <a:solidFill>
                  <a:srgbClr val="000000"/>
                </a:solidFill>
              </a:rPr>
              <a:t>323 teachers</a:t>
            </a:r>
            <a:r>
              <a:rPr lang="en-IN" sz="1200" dirty="0">
                <a:solidFill>
                  <a:srgbClr val="000000"/>
                </a:solidFill>
              </a:rPr>
              <a:t> and setup one </a:t>
            </a:r>
            <a:r>
              <a:rPr lang="en-IN" sz="1200" b="1" dirty="0">
                <a:solidFill>
                  <a:srgbClr val="000000"/>
                </a:solidFill>
              </a:rPr>
              <a:t>Learning Reso</a:t>
            </a:r>
            <a:r>
              <a:rPr lang="en-IN" sz="1200" b="1" dirty="0">
                <a:solidFill>
                  <a:prstClr val="black"/>
                </a:solidFill>
              </a:rPr>
              <a:t>urce Centre</a:t>
            </a:r>
            <a:endParaRPr lang="en-IN" sz="1200" dirty="0">
              <a:solidFill>
                <a:prstClr val="black"/>
              </a:solidFill>
            </a:endParaRPr>
          </a:p>
        </p:txBody>
      </p:sp>
      <p:sp>
        <p:nvSpPr>
          <p:cNvPr id="26" name="Rectangle 25"/>
          <p:cNvSpPr/>
          <p:nvPr/>
        </p:nvSpPr>
        <p:spPr>
          <a:xfrm>
            <a:off x="3459989" y="4718327"/>
            <a:ext cx="2694320" cy="2411805"/>
          </a:xfrm>
          <a:prstGeom prst="rect">
            <a:avLst/>
          </a:prstGeom>
        </p:spPr>
        <p:txBody>
          <a:bodyPr wrap="square" lIns="0" tIns="36000" rIns="0" bIns="36000">
            <a:spAutoFit/>
          </a:bodyPr>
          <a:lstStyle/>
          <a:p>
            <a:pPr marL="120650" indent="-120650" defTabSz="1280160">
              <a:spcBef>
                <a:spcPts val="300"/>
              </a:spcBef>
              <a:spcAft>
                <a:spcPts val="300"/>
              </a:spcAft>
              <a:buFont typeface="Arial" panose="020B0604020202020204" pitchFamily="34" charset="0"/>
              <a:buChar char="•"/>
              <a:defRPr/>
            </a:pPr>
            <a:r>
              <a:rPr lang="en-IN" sz="1200" b="1" dirty="0">
                <a:solidFill>
                  <a:prstClr val="black"/>
                </a:solidFill>
              </a:rPr>
              <a:t>Community Health Workers</a:t>
            </a:r>
            <a:r>
              <a:rPr lang="en-IN" sz="1200" dirty="0">
                <a:solidFill>
                  <a:prstClr val="black"/>
                </a:solidFill>
              </a:rPr>
              <a:t>:</a:t>
            </a:r>
            <a:r>
              <a:rPr lang="en-IN" sz="1200" b="1" dirty="0">
                <a:solidFill>
                  <a:prstClr val="black"/>
                </a:solidFill>
              </a:rPr>
              <a:t> 1056</a:t>
            </a:r>
            <a:r>
              <a:rPr lang="en-IN" sz="1200" dirty="0">
                <a:solidFill>
                  <a:prstClr val="black"/>
                </a:solidFill>
              </a:rPr>
              <a:t> highly trained SMs; serving </a:t>
            </a:r>
            <a:r>
              <a:rPr lang="en-IN" sz="1200" dirty="0"/>
              <a:t>~371,000 </a:t>
            </a:r>
            <a:r>
              <a:rPr lang="en-IN" sz="1200" dirty="0">
                <a:solidFill>
                  <a:prstClr val="black"/>
                </a:solidFill>
              </a:rPr>
              <a:t>people</a:t>
            </a:r>
          </a:p>
          <a:p>
            <a:pPr marL="120650" indent="-120650" defTabSz="1280160">
              <a:spcBef>
                <a:spcPts val="300"/>
              </a:spcBef>
              <a:spcAft>
                <a:spcPts val="300"/>
              </a:spcAft>
              <a:buFont typeface="Arial" panose="020B0604020202020204" pitchFamily="34" charset="0"/>
              <a:buChar char="•"/>
              <a:defRPr/>
            </a:pPr>
            <a:r>
              <a:rPr lang="en-IN" sz="1200" b="1" dirty="0">
                <a:solidFill>
                  <a:prstClr val="black"/>
                </a:solidFill>
              </a:rPr>
              <a:t>Vision-care</a:t>
            </a:r>
            <a:r>
              <a:rPr lang="en-IN" sz="1200" dirty="0">
                <a:solidFill>
                  <a:prstClr val="black"/>
                </a:solidFill>
              </a:rPr>
              <a:t>:</a:t>
            </a:r>
            <a:r>
              <a:rPr lang="en-IN" sz="1200" b="1" dirty="0">
                <a:solidFill>
                  <a:prstClr val="black"/>
                </a:solidFill>
              </a:rPr>
              <a:t> </a:t>
            </a:r>
            <a:r>
              <a:rPr lang="en-IN" sz="1200" dirty="0">
                <a:solidFill>
                  <a:prstClr val="black"/>
                </a:solidFill>
              </a:rPr>
              <a:t>Screened </a:t>
            </a:r>
            <a:r>
              <a:rPr lang="en-US" sz="1200" b="1" dirty="0">
                <a:solidFill>
                  <a:prstClr val="black"/>
                </a:solidFill>
              </a:rPr>
              <a:t>271,704 </a:t>
            </a:r>
            <a:r>
              <a:rPr lang="en-IN" sz="1200" b="1" dirty="0">
                <a:solidFill>
                  <a:prstClr val="black"/>
                </a:solidFill>
              </a:rPr>
              <a:t> </a:t>
            </a:r>
            <a:r>
              <a:rPr lang="en-IN" sz="1200" dirty="0">
                <a:solidFill>
                  <a:prstClr val="black"/>
                </a:solidFill>
              </a:rPr>
              <a:t>people. </a:t>
            </a:r>
            <a:r>
              <a:rPr lang="en-IN" sz="1200" b="1" dirty="0">
                <a:solidFill>
                  <a:prstClr val="black"/>
                </a:solidFill>
              </a:rPr>
              <a:t>55,076</a:t>
            </a:r>
            <a:r>
              <a:rPr lang="en-IN" sz="1200" dirty="0">
                <a:solidFill>
                  <a:prstClr val="black"/>
                </a:solidFill>
              </a:rPr>
              <a:t> </a:t>
            </a:r>
            <a:r>
              <a:rPr lang="en-IN" sz="1200" b="1" dirty="0">
                <a:solidFill>
                  <a:prstClr val="black"/>
                </a:solidFill>
              </a:rPr>
              <a:t>spectacles</a:t>
            </a:r>
            <a:r>
              <a:rPr lang="en-IN" sz="1200" dirty="0">
                <a:solidFill>
                  <a:prstClr val="black"/>
                </a:solidFill>
              </a:rPr>
              <a:t> + </a:t>
            </a:r>
            <a:r>
              <a:rPr lang="en-IN" sz="1200" b="1" dirty="0" smtClean="0">
                <a:solidFill>
                  <a:prstClr val="black"/>
                </a:solidFill>
              </a:rPr>
              <a:t>11,662 </a:t>
            </a:r>
            <a:r>
              <a:rPr lang="en-IN" sz="1200" b="1" dirty="0">
                <a:solidFill>
                  <a:prstClr val="black"/>
                </a:solidFill>
              </a:rPr>
              <a:t>cataract surgeries </a:t>
            </a:r>
            <a:r>
              <a:rPr lang="en-IN" sz="1200" dirty="0">
                <a:solidFill>
                  <a:prstClr val="black"/>
                </a:solidFill>
              </a:rPr>
              <a:t>supported free of cost</a:t>
            </a:r>
          </a:p>
          <a:p>
            <a:pPr marL="120650" indent="-120650" defTabSz="1280160">
              <a:spcBef>
                <a:spcPts val="300"/>
              </a:spcBef>
              <a:spcAft>
                <a:spcPts val="300"/>
              </a:spcAft>
              <a:buFont typeface="Arial" panose="020B0604020202020204" pitchFamily="34" charset="0"/>
              <a:buChar char="•"/>
              <a:defRPr/>
            </a:pPr>
            <a:r>
              <a:rPr lang="en-IN" sz="1200" b="1" dirty="0">
                <a:solidFill>
                  <a:prstClr val="black"/>
                </a:solidFill>
              </a:rPr>
              <a:t>Children with Special Needs</a:t>
            </a:r>
            <a:r>
              <a:rPr lang="en-IN" sz="1200" dirty="0">
                <a:solidFill>
                  <a:prstClr val="black"/>
                </a:solidFill>
              </a:rPr>
              <a:t>: </a:t>
            </a:r>
            <a:r>
              <a:rPr lang="en-IN" sz="1200" b="1" dirty="0">
                <a:solidFill>
                  <a:prstClr val="black"/>
                </a:solidFill>
              </a:rPr>
              <a:t>Visual aids </a:t>
            </a:r>
            <a:r>
              <a:rPr lang="en-IN" sz="1200" dirty="0">
                <a:solidFill>
                  <a:prstClr val="black"/>
                </a:solidFill>
              </a:rPr>
              <a:t>to </a:t>
            </a:r>
            <a:r>
              <a:rPr lang="en-IN" sz="1200" b="1" dirty="0">
                <a:solidFill>
                  <a:prstClr val="black"/>
                </a:solidFill>
              </a:rPr>
              <a:t>348 </a:t>
            </a:r>
            <a:r>
              <a:rPr lang="en-IN" sz="1200" dirty="0">
                <a:solidFill>
                  <a:prstClr val="black"/>
                </a:solidFill>
              </a:rPr>
              <a:t>+ </a:t>
            </a:r>
            <a:r>
              <a:rPr lang="en-IN" sz="1200" b="1" dirty="0" smtClean="0">
                <a:solidFill>
                  <a:prstClr val="black"/>
                </a:solidFill>
              </a:rPr>
              <a:t>135 </a:t>
            </a:r>
            <a:r>
              <a:rPr lang="en-IN" sz="1200" b="1" dirty="0">
                <a:solidFill>
                  <a:prstClr val="black"/>
                </a:solidFill>
              </a:rPr>
              <a:t>operations </a:t>
            </a:r>
            <a:r>
              <a:rPr lang="en-IN" sz="1200" dirty="0">
                <a:solidFill>
                  <a:prstClr val="black"/>
                </a:solidFill>
              </a:rPr>
              <a:t>supported</a:t>
            </a:r>
          </a:p>
          <a:p>
            <a:pPr marL="120650" indent="-120650" defTabSz="1280160">
              <a:spcBef>
                <a:spcPts val="300"/>
              </a:spcBef>
              <a:spcAft>
                <a:spcPts val="300"/>
              </a:spcAft>
              <a:buFont typeface="Arial" panose="020B0604020202020204" pitchFamily="34" charset="0"/>
              <a:buChar char="•"/>
              <a:defRPr/>
            </a:pPr>
            <a:r>
              <a:rPr lang="en-IN" sz="1200" b="1" dirty="0">
                <a:solidFill>
                  <a:prstClr val="black"/>
                </a:solidFill>
              </a:rPr>
              <a:t>Anaemia: </a:t>
            </a:r>
            <a:r>
              <a:rPr lang="en-IN" sz="1200" dirty="0">
                <a:solidFill>
                  <a:prstClr val="black"/>
                </a:solidFill>
              </a:rPr>
              <a:t>Screened &amp; tested </a:t>
            </a:r>
            <a:r>
              <a:rPr lang="en-IN" sz="1200" b="1" dirty="0" smtClean="0">
                <a:solidFill>
                  <a:prstClr val="black"/>
                </a:solidFill>
              </a:rPr>
              <a:t>33,350 </a:t>
            </a:r>
            <a:r>
              <a:rPr lang="en-IN" sz="1200" dirty="0">
                <a:solidFill>
                  <a:prstClr val="black"/>
                </a:solidFill>
              </a:rPr>
              <a:t>children for further care</a:t>
            </a:r>
          </a:p>
          <a:p>
            <a:pPr marL="120650" indent="-120650" defTabSz="1280160">
              <a:spcBef>
                <a:spcPts val="300"/>
              </a:spcBef>
              <a:spcAft>
                <a:spcPts val="300"/>
              </a:spcAft>
              <a:buFont typeface="Arial" panose="020B0604020202020204" pitchFamily="34" charset="0"/>
              <a:buChar char="•"/>
              <a:defRPr/>
            </a:pPr>
            <a:r>
              <a:rPr lang="en-IN" sz="1200" b="1" dirty="0">
                <a:solidFill>
                  <a:prstClr val="black"/>
                </a:solidFill>
              </a:rPr>
              <a:t>Cardiac-care:</a:t>
            </a:r>
            <a:r>
              <a:rPr lang="en-IN" sz="1200" dirty="0">
                <a:solidFill>
                  <a:prstClr val="black"/>
                </a:solidFill>
              </a:rPr>
              <a:t> Supported operations of </a:t>
            </a:r>
            <a:r>
              <a:rPr lang="en-IN" sz="1200" b="1" dirty="0" smtClean="0">
                <a:solidFill>
                  <a:prstClr val="black"/>
                </a:solidFill>
              </a:rPr>
              <a:t>108 </a:t>
            </a:r>
            <a:r>
              <a:rPr lang="en-IN" sz="1200" b="1" dirty="0">
                <a:solidFill>
                  <a:prstClr val="black"/>
                </a:solidFill>
              </a:rPr>
              <a:t>children</a:t>
            </a:r>
          </a:p>
        </p:txBody>
      </p:sp>
      <p:sp>
        <p:nvSpPr>
          <p:cNvPr id="27" name="Rectangle 26"/>
          <p:cNvSpPr/>
          <p:nvPr/>
        </p:nvSpPr>
        <p:spPr>
          <a:xfrm>
            <a:off x="558691" y="4718327"/>
            <a:ext cx="2694320" cy="1257643"/>
          </a:xfrm>
          <a:prstGeom prst="rect">
            <a:avLst/>
          </a:prstGeom>
        </p:spPr>
        <p:txBody>
          <a:bodyPr wrap="square" lIns="0" tIns="36000" rIns="0" bIns="36000">
            <a:spAutoFit/>
          </a:bodyPr>
          <a:lstStyle/>
          <a:p>
            <a:pPr marL="111125" indent="-111125" defTabSz="1280160">
              <a:spcBef>
                <a:spcPts val="300"/>
              </a:spcBef>
              <a:spcAft>
                <a:spcPts val="300"/>
              </a:spcAft>
              <a:buFont typeface="Arial" panose="020B0604020202020204" pitchFamily="34" charset="0"/>
              <a:buChar char="•"/>
              <a:defRPr/>
            </a:pPr>
            <a:r>
              <a:rPr lang="en-IN" sz="1200" dirty="0">
                <a:solidFill>
                  <a:prstClr val="black"/>
                </a:solidFill>
              </a:rPr>
              <a:t>Constructed</a:t>
            </a:r>
            <a:r>
              <a:rPr lang="en-IN" sz="1200" b="1" dirty="0">
                <a:solidFill>
                  <a:prstClr val="black"/>
                </a:solidFill>
              </a:rPr>
              <a:t> toilets </a:t>
            </a:r>
            <a:r>
              <a:rPr lang="en-IN" sz="1200" dirty="0">
                <a:solidFill>
                  <a:prstClr val="black"/>
                </a:solidFill>
              </a:rPr>
              <a:t>for</a:t>
            </a:r>
            <a:r>
              <a:rPr lang="en-IN" sz="1200" b="1" dirty="0">
                <a:solidFill>
                  <a:prstClr val="black"/>
                </a:solidFill>
              </a:rPr>
              <a:t> </a:t>
            </a:r>
            <a:r>
              <a:rPr lang="en-US" sz="1200" b="1" dirty="0" smtClean="0">
                <a:ea typeface="Calibri" panose="020F0502020204030204" pitchFamily="34" charset="0"/>
                <a:cs typeface="Arial" panose="020B0604020202020204" pitchFamily="34" charset="0"/>
              </a:rPr>
              <a:t>20,349</a:t>
            </a:r>
            <a:r>
              <a:rPr lang="en-US" sz="1200" b="1" dirty="0" smtClean="0">
                <a:latin typeface="Arial" panose="020B0604020202020204" pitchFamily="34" charset="0"/>
                <a:ea typeface="Calibri" panose="020F0502020204030204" pitchFamily="34" charset="0"/>
              </a:rPr>
              <a:t> </a:t>
            </a:r>
            <a:r>
              <a:rPr lang="en-IN" sz="1200" b="1" dirty="0" smtClean="0">
                <a:solidFill>
                  <a:prstClr val="black"/>
                </a:solidFill>
              </a:rPr>
              <a:t> </a:t>
            </a:r>
            <a:r>
              <a:rPr lang="en-IN" sz="1200" b="1" dirty="0">
                <a:solidFill>
                  <a:prstClr val="black"/>
                </a:solidFill>
              </a:rPr>
              <a:t>HHs;</a:t>
            </a:r>
            <a:r>
              <a:rPr lang="en-IN" sz="1200" dirty="0">
                <a:solidFill>
                  <a:prstClr val="black"/>
                </a:solidFill>
              </a:rPr>
              <a:t> moving closer to </a:t>
            </a:r>
            <a:r>
              <a:rPr lang="en-IN" sz="1200" b="1" dirty="0">
                <a:solidFill>
                  <a:prstClr val="black"/>
                </a:solidFill>
              </a:rPr>
              <a:t>Open-Defecation Free</a:t>
            </a:r>
            <a:r>
              <a:rPr lang="en-IN" sz="1200" dirty="0">
                <a:solidFill>
                  <a:prstClr val="black"/>
                </a:solidFill>
              </a:rPr>
              <a:t> communities</a:t>
            </a:r>
          </a:p>
          <a:p>
            <a:pPr marL="111125" indent="-111125" defTabSz="1280160">
              <a:spcBef>
                <a:spcPts val="300"/>
              </a:spcBef>
              <a:spcAft>
                <a:spcPts val="300"/>
              </a:spcAft>
              <a:buFont typeface="Arial" panose="020B0604020202020204" pitchFamily="34" charset="0"/>
              <a:buChar char="•"/>
              <a:defRPr/>
            </a:pPr>
            <a:r>
              <a:rPr lang="en-IN" sz="1200" dirty="0">
                <a:solidFill>
                  <a:prstClr val="black"/>
                </a:solidFill>
              </a:rPr>
              <a:t>Sustainable </a:t>
            </a:r>
            <a:r>
              <a:rPr lang="en-IN" sz="1200" b="1" dirty="0">
                <a:solidFill>
                  <a:prstClr val="black"/>
                </a:solidFill>
              </a:rPr>
              <a:t>drinking water </a:t>
            </a:r>
            <a:r>
              <a:rPr lang="en-IN" sz="1200" dirty="0">
                <a:solidFill>
                  <a:prstClr val="black"/>
                </a:solidFill>
              </a:rPr>
              <a:t>with taps in </a:t>
            </a:r>
            <a:r>
              <a:rPr lang="en-US" sz="1200" b="1" dirty="0" smtClean="0">
                <a:ea typeface="Calibri" panose="020F0502020204030204" pitchFamily="34" charset="0"/>
              </a:rPr>
              <a:t>29,652</a:t>
            </a:r>
            <a:r>
              <a:rPr lang="en-US" sz="1200" b="1" dirty="0" smtClean="0">
                <a:latin typeface="Arial" panose="020B0604020202020204" pitchFamily="34" charset="0"/>
                <a:ea typeface="Calibri" panose="020F0502020204030204" pitchFamily="34" charset="0"/>
              </a:rPr>
              <a:t> </a:t>
            </a:r>
            <a:r>
              <a:rPr lang="en-IN" sz="1200" b="1" dirty="0">
                <a:solidFill>
                  <a:prstClr val="black"/>
                </a:solidFill>
              </a:rPr>
              <a:t>homes</a:t>
            </a:r>
            <a:r>
              <a:rPr lang="en-IN" sz="1200" dirty="0">
                <a:solidFill>
                  <a:prstClr val="black"/>
                </a:solidFill>
              </a:rPr>
              <a:t> impacting ~145,000 lives via rain-water harvesting &amp; distribution</a:t>
            </a:r>
          </a:p>
        </p:txBody>
      </p:sp>
      <p:sp>
        <p:nvSpPr>
          <p:cNvPr id="28" name="Rectangle 27"/>
          <p:cNvSpPr/>
          <p:nvPr/>
        </p:nvSpPr>
        <p:spPr>
          <a:xfrm rot="16200000">
            <a:off x="-1862313" y="6737795"/>
            <a:ext cx="4284000" cy="338554"/>
          </a:xfrm>
          <a:prstGeom prst="rect">
            <a:avLst/>
          </a:prstGeom>
          <a:solidFill>
            <a:schemeClr val="accent5">
              <a:lumMod val="60000"/>
              <a:lumOff val="40000"/>
            </a:schemeClr>
          </a:solidFill>
        </p:spPr>
        <p:txBody>
          <a:bodyPr wrap="square">
            <a:spAutoFit/>
          </a:bodyPr>
          <a:lstStyle/>
          <a:p>
            <a:pPr algn="ctr" defTabSz="1280160">
              <a:spcBef>
                <a:spcPts val="200"/>
              </a:spcBef>
              <a:spcAft>
                <a:spcPts val="200"/>
              </a:spcAft>
              <a:defRPr/>
            </a:pPr>
            <a:r>
              <a:rPr lang="en-US" sz="1600" b="1" dirty="0">
                <a:solidFill>
                  <a:prstClr val="black"/>
                </a:solidFill>
                <a:ea typeface="Calibri" panose="020F0502020204030204" pitchFamily="34" charset="0"/>
              </a:rPr>
              <a:t>Key Achievements up till  </a:t>
            </a:r>
            <a:r>
              <a:rPr lang="en-US" sz="1600" b="1" dirty="0" smtClean="0">
                <a:solidFill>
                  <a:prstClr val="black"/>
                </a:solidFill>
                <a:ea typeface="Calibri" panose="020F0502020204030204" pitchFamily="34" charset="0"/>
              </a:rPr>
              <a:t>July</a:t>
            </a:r>
            <a:r>
              <a:rPr lang="en-US" sz="1600" b="1" dirty="0" smtClean="0">
                <a:solidFill>
                  <a:prstClr val="black"/>
                </a:solidFill>
                <a:ea typeface="Calibri" panose="020F0502020204030204" pitchFamily="34" charset="0"/>
              </a:rPr>
              <a:t> </a:t>
            </a:r>
            <a:r>
              <a:rPr lang="en-US" sz="1600" b="1" dirty="0">
                <a:solidFill>
                  <a:prstClr val="black"/>
                </a:solidFill>
                <a:ea typeface="Calibri" panose="020F0502020204030204" pitchFamily="34" charset="0"/>
              </a:rPr>
              <a:t>2018</a:t>
            </a:r>
          </a:p>
        </p:txBody>
      </p:sp>
      <p:sp>
        <p:nvSpPr>
          <p:cNvPr id="30" name="Rectangle 29"/>
          <p:cNvSpPr/>
          <p:nvPr/>
        </p:nvSpPr>
        <p:spPr>
          <a:xfrm>
            <a:off x="9209112" y="4718327"/>
            <a:ext cx="3529542" cy="4089187"/>
          </a:xfrm>
          <a:prstGeom prst="rect">
            <a:avLst/>
          </a:prstGeom>
        </p:spPr>
        <p:txBody>
          <a:bodyPr wrap="square" lIns="0" tIns="36000" rIns="0" bIns="36000">
            <a:spAutoFit/>
          </a:bodyPr>
          <a:lstStyle/>
          <a:p>
            <a:pPr marL="111125" indent="-111125" defTabSz="1280160">
              <a:spcBef>
                <a:spcPts val="300"/>
              </a:spcBef>
              <a:spcAft>
                <a:spcPts val="300"/>
              </a:spcAft>
              <a:buFont typeface="Arial" panose="020B0604020202020204" pitchFamily="34" charset="0"/>
              <a:buChar char="•"/>
              <a:defRPr/>
            </a:pPr>
            <a:r>
              <a:rPr lang="en-IN" sz="1200" b="1" dirty="0">
                <a:solidFill>
                  <a:prstClr val="black"/>
                </a:solidFill>
              </a:rPr>
              <a:t>Capacity Building</a:t>
            </a:r>
            <a:r>
              <a:rPr lang="en-IN" sz="1200" dirty="0">
                <a:solidFill>
                  <a:prstClr val="black"/>
                </a:solidFill>
              </a:rPr>
              <a:t>: Exposure trips + training for ~</a:t>
            </a:r>
            <a:r>
              <a:rPr lang="en-IN" sz="1200" b="1" dirty="0">
                <a:solidFill>
                  <a:prstClr val="black"/>
                </a:solidFill>
              </a:rPr>
              <a:t>24,298 farmers</a:t>
            </a:r>
            <a:r>
              <a:rPr lang="en-IN" sz="1200" dirty="0">
                <a:solidFill>
                  <a:prstClr val="black"/>
                </a:solidFill>
              </a:rPr>
              <a:t>; teaching new farming technologies (enhance yield at low cost)</a:t>
            </a:r>
            <a:endParaRPr lang="en-IN" sz="1200" dirty="0">
              <a:solidFill>
                <a:srgbClr val="000000"/>
              </a:solidFill>
            </a:endParaRPr>
          </a:p>
          <a:p>
            <a:pPr marL="111125" indent="-111125" defTabSz="1280160">
              <a:spcBef>
                <a:spcPts val="300"/>
              </a:spcBef>
              <a:spcAft>
                <a:spcPts val="300"/>
              </a:spcAft>
              <a:buFont typeface="Arial" panose="020B0604020202020204" pitchFamily="34" charset="0"/>
              <a:buChar char="•"/>
              <a:defRPr/>
            </a:pPr>
            <a:r>
              <a:rPr lang="en-IN" sz="1200" b="1" dirty="0">
                <a:solidFill>
                  <a:srgbClr val="000000"/>
                </a:solidFill>
              </a:rPr>
              <a:t>Advanced Paddy Cultivation</a:t>
            </a:r>
            <a:r>
              <a:rPr lang="en-IN" sz="1200" dirty="0">
                <a:solidFill>
                  <a:srgbClr val="000000"/>
                </a:solidFill>
              </a:rPr>
              <a:t>: </a:t>
            </a:r>
            <a:r>
              <a:rPr lang="en-IN" sz="1200" b="1" dirty="0">
                <a:solidFill>
                  <a:srgbClr val="000000"/>
                </a:solidFill>
              </a:rPr>
              <a:t>12,050 farmers</a:t>
            </a:r>
            <a:r>
              <a:rPr lang="en-IN" sz="1200" dirty="0">
                <a:solidFill>
                  <a:prstClr val="black"/>
                </a:solidFill>
              </a:rPr>
              <a:t> trained for progressive increase in yield + income</a:t>
            </a:r>
          </a:p>
          <a:p>
            <a:pPr marL="111125" indent="-111125" defTabSz="1280160">
              <a:spcBef>
                <a:spcPts val="300"/>
              </a:spcBef>
              <a:spcAft>
                <a:spcPts val="300"/>
              </a:spcAft>
              <a:buFont typeface="Arial" panose="020B0604020202020204" pitchFamily="34" charset="0"/>
              <a:buChar char="•"/>
              <a:defRPr/>
            </a:pPr>
            <a:r>
              <a:rPr lang="en-IN" sz="1200" b="1" dirty="0">
                <a:solidFill>
                  <a:prstClr val="black"/>
                </a:solidFill>
              </a:rPr>
              <a:t>Water for Irrigation</a:t>
            </a:r>
            <a:r>
              <a:rPr lang="en-IN" sz="1200" dirty="0">
                <a:solidFill>
                  <a:prstClr val="black"/>
                </a:solidFill>
              </a:rPr>
              <a:t>:</a:t>
            </a:r>
            <a:r>
              <a:rPr lang="en-IN" sz="1200" b="1" dirty="0">
                <a:solidFill>
                  <a:prstClr val="black"/>
                </a:solidFill>
              </a:rPr>
              <a:t> </a:t>
            </a:r>
            <a:r>
              <a:rPr lang="en-IN" sz="1200" b="1" dirty="0" smtClean="0">
                <a:solidFill>
                  <a:prstClr val="black"/>
                </a:solidFill>
              </a:rPr>
              <a:t>1,572 </a:t>
            </a:r>
            <a:r>
              <a:rPr lang="en-IN" sz="1200" b="1" dirty="0">
                <a:solidFill>
                  <a:prstClr val="black"/>
                </a:solidFill>
              </a:rPr>
              <a:t>acres</a:t>
            </a:r>
            <a:r>
              <a:rPr lang="en-IN" sz="1200" dirty="0">
                <a:solidFill>
                  <a:prstClr val="black"/>
                </a:solidFill>
              </a:rPr>
              <a:t> under cultivation via rain-water harvesting, construction of </a:t>
            </a:r>
            <a:r>
              <a:rPr lang="en-IN" sz="1200" b="1" dirty="0">
                <a:solidFill>
                  <a:prstClr val="black"/>
                </a:solidFill>
              </a:rPr>
              <a:t>dams/ water structures + use of drip infrastructure</a:t>
            </a:r>
          </a:p>
          <a:p>
            <a:pPr marL="111125" indent="-111125" defTabSz="1280160">
              <a:spcBef>
                <a:spcPts val="300"/>
              </a:spcBef>
              <a:spcAft>
                <a:spcPts val="300"/>
              </a:spcAft>
              <a:buFont typeface="Arial" panose="020B0604020202020204" pitchFamily="34" charset="0"/>
              <a:buChar char="•"/>
              <a:defRPr/>
            </a:pPr>
            <a:r>
              <a:rPr lang="en-IN" sz="1200" dirty="0">
                <a:solidFill>
                  <a:srgbClr val="000000"/>
                </a:solidFill>
              </a:rPr>
              <a:t>Grafted</a:t>
            </a:r>
            <a:r>
              <a:rPr lang="en-IN" sz="1200" b="1" dirty="0">
                <a:solidFill>
                  <a:srgbClr val="000000"/>
                </a:solidFill>
              </a:rPr>
              <a:t> &gt;100,000 </a:t>
            </a:r>
            <a:r>
              <a:rPr lang="en-IN" sz="1200" dirty="0">
                <a:solidFill>
                  <a:srgbClr val="000000"/>
                </a:solidFill>
              </a:rPr>
              <a:t>trees + </a:t>
            </a:r>
            <a:r>
              <a:rPr lang="en-IN" sz="1200" b="1" dirty="0">
                <a:solidFill>
                  <a:srgbClr val="000000"/>
                </a:solidFill>
              </a:rPr>
              <a:t>&gt;689,088</a:t>
            </a:r>
            <a:r>
              <a:rPr lang="en-IN" sz="1200" dirty="0">
                <a:solidFill>
                  <a:srgbClr val="000000"/>
                </a:solidFill>
              </a:rPr>
              <a:t> new saplings (fruit bearing trees) planted for horticulture</a:t>
            </a:r>
          </a:p>
          <a:p>
            <a:pPr marL="111125" indent="-111125" defTabSz="1280160">
              <a:spcBef>
                <a:spcPts val="300"/>
              </a:spcBef>
              <a:spcAft>
                <a:spcPts val="300"/>
              </a:spcAft>
              <a:buFont typeface="Arial" panose="020B0604020202020204" pitchFamily="34" charset="0"/>
              <a:buChar char="•"/>
              <a:defRPr/>
            </a:pPr>
            <a:r>
              <a:rPr lang="en-IN" sz="1200" b="1" dirty="0">
                <a:solidFill>
                  <a:prstClr val="black"/>
                </a:solidFill>
              </a:rPr>
              <a:t>Poultry</a:t>
            </a:r>
            <a:r>
              <a:rPr lang="en-IN" sz="1200" dirty="0">
                <a:solidFill>
                  <a:prstClr val="black"/>
                </a:solidFill>
              </a:rPr>
              <a:t>: </a:t>
            </a:r>
            <a:r>
              <a:rPr lang="en-IN" sz="1200" b="1" dirty="0">
                <a:solidFill>
                  <a:prstClr val="black"/>
                </a:solidFill>
              </a:rPr>
              <a:t>4,199</a:t>
            </a:r>
            <a:r>
              <a:rPr lang="en-IN" sz="1200" b="1" dirty="0">
                <a:solidFill>
                  <a:srgbClr val="000000"/>
                </a:solidFill>
              </a:rPr>
              <a:t> HHs </a:t>
            </a:r>
            <a:r>
              <a:rPr lang="en-IN" sz="1200" dirty="0">
                <a:solidFill>
                  <a:srgbClr val="000000"/>
                </a:solidFill>
              </a:rPr>
              <a:t>supplemented &amp; </a:t>
            </a:r>
            <a:r>
              <a:rPr lang="en-IN" sz="1200" b="1" dirty="0">
                <a:solidFill>
                  <a:srgbClr val="000000"/>
                </a:solidFill>
              </a:rPr>
              <a:t>38 brooding u</a:t>
            </a:r>
            <a:r>
              <a:rPr lang="en-IN" sz="1200" b="1" dirty="0">
                <a:solidFill>
                  <a:prstClr val="black"/>
                </a:solidFill>
              </a:rPr>
              <a:t>nits</a:t>
            </a:r>
            <a:endParaRPr lang="en-IN" sz="1200" b="1" dirty="0">
              <a:solidFill>
                <a:srgbClr val="000000"/>
              </a:solidFill>
            </a:endParaRPr>
          </a:p>
          <a:p>
            <a:pPr marL="111125" indent="-111125" defTabSz="1280160">
              <a:spcBef>
                <a:spcPts val="300"/>
              </a:spcBef>
              <a:spcAft>
                <a:spcPts val="300"/>
              </a:spcAft>
              <a:buFont typeface="Arial" panose="020B0604020202020204" pitchFamily="34" charset="0"/>
              <a:buChar char="•"/>
              <a:defRPr/>
            </a:pPr>
            <a:r>
              <a:rPr lang="en-IN" sz="1200" b="1" dirty="0">
                <a:solidFill>
                  <a:srgbClr val="000000"/>
                </a:solidFill>
              </a:rPr>
              <a:t>Dairy:</a:t>
            </a:r>
            <a:r>
              <a:rPr lang="en-IN" sz="1200" dirty="0">
                <a:solidFill>
                  <a:srgbClr val="000000"/>
                </a:solidFill>
              </a:rPr>
              <a:t> </a:t>
            </a:r>
            <a:r>
              <a:rPr lang="en-IN" sz="1200" b="1" dirty="0" smtClean="0">
                <a:solidFill>
                  <a:srgbClr val="000000"/>
                </a:solidFill>
              </a:rPr>
              <a:t>4,378 </a:t>
            </a:r>
            <a:r>
              <a:rPr lang="en-IN" sz="1200" b="1" dirty="0">
                <a:solidFill>
                  <a:srgbClr val="000000"/>
                </a:solidFill>
              </a:rPr>
              <a:t>entrepreneurs</a:t>
            </a:r>
            <a:r>
              <a:rPr lang="en-IN" sz="1200" dirty="0">
                <a:solidFill>
                  <a:srgbClr val="000000"/>
                </a:solidFill>
              </a:rPr>
              <a:t> created with </a:t>
            </a:r>
            <a:r>
              <a:rPr lang="en-IN" sz="1200" b="1" dirty="0" smtClean="0">
                <a:solidFill>
                  <a:srgbClr val="000000"/>
                </a:solidFill>
              </a:rPr>
              <a:t>5,105 </a:t>
            </a:r>
            <a:r>
              <a:rPr lang="en-IN" sz="1200" dirty="0">
                <a:solidFill>
                  <a:srgbClr val="000000"/>
                </a:solidFill>
              </a:rPr>
              <a:t>milch cattle </a:t>
            </a:r>
          </a:p>
          <a:p>
            <a:pPr marL="111125" indent="-111125" defTabSz="1280160">
              <a:spcBef>
                <a:spcPts val="300"/>
              </a:spcBef>
              <a:spcAft>
                <a:spcPts val="300"/>
              </a:spcAft>
              <a:buFont typeface="Arial" panose="020B0604020202020204" pitchFamily="34" charset="0"/>
              <a:buChar char="•"/>
              <a:defRPr/>
            </a:pPr>
            <a:r>
              <a:rPr lang="en-IN" sz="1200" b="1" dirty="0">
                <a:solidFill>
                  <a:srgbClr val="000000"/>
                </a:solidFill>
              </a:rPr>
              <a:t>Goat rearing</a:t>
            </a:r>
            <a:r>
              <a:rPr lang="en-IN" sz="1200" dirty="0">
                <a:solidFill>
                  <a:srgbClr val="000000"/>
                </a:solidFill>
              </a:rPr>
              <a:t>: </a:t>
            </a:r>
            <a:r>
              <a:rPr lang="en-IN" sz="1200" b="1" dirty="0">
                <a:solidFill>
                  <a:srgbClr val="000000"/>
                </a:solidFill>
              </a:rPr>
              <a:t>793 HHs</a:t>
            </a:r>
            <a:r>
              <a:rPr lang="en-IN" sz="1200" dirty="0">
                <a:solidFill>
                  <a:srgbClr val="000000"/>
                </a:solidFill>
              </a:rPr>
              <a:t> engaged with </a:t>
            </a:r>
            <a:r>
              <a:rPr lang="en-IN" sz="1200" b="1" dirty="0">
                <a:solidFill>
                  <a:srgbClr val="000000"/>
                </a:solidFill>
              </a:rPr>
              <a:t>3,276 animals</a:t>
            </a:r>
          </a:p>
          <a:p>
            <a:pPr marL="120650" indent="-120650" defTabSz="1280160">
              <a:spcBef>
                <a:spcPts val="300"/>
              </a:spcBef>
              <a:spcAft>
                <a:spcPts val="300"/>
              </a:spcAft>
              <a:buFont typeface="Arial" panose="020B0604020202020204" pitchFamily="34" charset="0"/>
              <a:buChar char="•"/>
              <a:defRPr/>
            </a:pPr>
            <a:r>
              <a:rPr lang="en-IN" sz="1200" b="1" dirty="0">
                <a:solidFill>
                  <a:srgbClr val="000000"/>
                </a:solidFill>
              </a:rPr>
              <a:t>Skilling</a:t>
            </a:r>
            <a:r>
              <a:rPr lang="en-IN" sz="1200" dirty="0">
                <a:solidFill>
                  <a:srgbClr val="000000"/>
                </a:solidFill>
              </a:rPr>
              <a:t>: </a:t>
            </a:r>
            <a:r>
              <a:rPr lang="en-IN" sz="1200" b="1" dirty="0" smtClean="0">
                <a:solidFill>
                  <a:srgbClr val="000000"/>
                </a:solidFill>
              </a:rPr>
              <a:t>1,665 </a:t>
            </a:r>
            <a:r>
              <a:rPr lang="en-IN" sz="1200" b="1" dirty="0">
                <a:solidFill>
                  <a:srgbClr val="000000"/>
                </a:solidFill>
              </a:rPr>
              <a:t>youth </a:t>
            </a:r>
            <a:r>
              <a:rPr lang="en-IN" sz="1200" dirty="0">
                <a:solidFill>
                  <a:srgbClr val="000000"/>
                </a:solidFill>
              </a:rPr>
              <a:t>placed in formal employment</a:t>
            </a:r>
          </a:p>
          <a:p>
            <a:pPr marL="120650" indent="-120650" defTabSz="1280160">
              <a:spcBef>
                <a:spcPts val="300"/>
              </a:spcBef>
              <a:spcAft>
                <a:spcPts val="300"/>
              </a:spcAft>
              <a:buFont typeface="Arial" panose="020B0604020202020204" pitchFamily="34" charset="0"/>
              <a:buChar char="•"/>
              <a:defRPr/>
            </a:pPr>
            <a:r>
              <a:rPr lang="en-IN" sz="1200" dirty="0">
                <a:solidFill>
                  <a:srgbClr val="000000"/>
                </a:solidFill>
              </a:rPr>
              <a:t>Trained </a:t>
            </a:r>
            <a:r>
              <a:rPr lang="en-IN" sz="1200" b="1" dirty="0">
                <a:solidFill>
                  <a:srgbClr val="000000"/>
                </a:solidFill>
              </a:rPr>
              <a:t>908</a:t>
            </a:r>
            <a:r>
              <a:rPr lang="en-IN" sz="1200" dirty="0">
                <a:solidFill>
                  <a:srgbClr val="000000"/>
                </a:solidFill>
              </a:rPr>
              <a:t> elected Gram Panchayat members</a:t>
            </a:r>
          </a:p>
          <a:p>
            <a:pPr marL="120650" indent="-120650" defTabSz="1280160">
              <a:spcBef>
                <a:spcPts val="300"/>
              </a:spcBef>
              <a:spcAft>
                <a:spcPts val="300"/>
              </a:spcAft>
              <a:buFont typeface="Arial" panose="020B0604020202020204" pitchFamily="34" charset="0"/>
              <a:buChar char="•"/>
              <a:defRPr/>
            </a:pPr>
            <a:r>
              <a:rPr lang="en-IN" sz="1200" dirty="0">
                <a:solidFill>
                  <a:srgbClr val="000000"/>
                </a:solidFill>
              </a:rPr>
              <a:t>Opened 2 large </a:t>
            </a:r>
            <a:r>
              <a:rPr lang="en-IN" sz="1200" b="1" dirty="0">
                <a:solidFill>
                  <a:srgbClr val="000000"/>
                </a:solidFill>
              </a:rPr>
              <a:t>community centres </a:t>
            </a:r>
            <a:r>
              <a:rPr lang="en-IN" sz="1200" dirty="0">
                <a:solidFill>
                  <a:srgbClr val="000000"/>
                </a:solidFill>
              </a:rPr>
              <a:t>for adult education &amp; training</a:t>
            </a:r>
          </a:p>
        </p:txBody>
      </p:sp>
      <p:sp>
        <p:nvSpPr>
          <p:cNvPr id="3" name="Rectangle 2"/>
          <p:cNvSpPr/>
          <p:nvPr/>
        </p:nvSpPr>
        <p:spPr>
          <a:xfrm>
            <a:off x="725659" y="8933285"/>
            <a:ext cx="1197764" cy="228925"/>
          </a:xfrm>
          <a:prstGeom prst="rect">
            <a:avLst/>
          </a:prstGeom>
        </p:spPr>
        <p:txBody>
          <a:bodyPr wrap="none">
            <a:spAutoFit/>
          </a:bodyPr>
          <a:lstStyle/>
          <a:p>
            <a:r>
              <a:rPr lang="en-IN" sz="1200" dirty="0">
                <a:solidFill>
                  <a:srgbClr val="000000"/>
                </a:solidFill>
              </a:rPr>
              <a:t>HH = Household</a:t>
            </a:r>
            <a:endParaRPr lang="en-IN" dirty="0">
              <a:solidFill>
                <a:prstClr val="black"/>
              </a:solidFill>
            </a:endParaRPr>
          </a:p>
        </p:txBody>
      </p:sp>
    </p:spTree>
    <p:extLst>
      <p:ext uri="{BB962C8B-B14F-4D97-AF65-F5344CB8AC3E}">
        <p14:creationId xmlns:p14="http://schemas.microsoft.com/office/powerpoint/2010/main" val="1872693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8942345" y="1920280"/>
            <a:ext cx="3564000" cy="5184000"/>
          </a:xfrm>
          <a:prstGeom prst="rect">
            <a:avLst/>
          </a:prstGeom>
          <a:ln>
            <a:solidFill>
              <a:schemeClr val="accent3"/>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p:txBody>
          <a:bodyPr/>
          <a:lstStyle/>
          <a:p>
            <a:r>
              <a:rPr lang="en-US" dirty="0"/>
              <a:t>Volunteering Opportunities</a:t>
            </a:r>
          </a:p>
        </p:txBody>
      </p:sp>
      <p:sp>
        <p:nvSpPr>
          <p:cNvPr id="3" name="Slide Number Placeholder 2"/>
          <p:cNvSpPr>
            <a:spLocks noGrp="1"/>
          </p:cNvSpPr>
          <p:nvPr>
            <p:ph type="sldNum" sz="quarter" idx="11"/>
          </p:nvPr>
        </p:nvSpPr>
        <p:spPr/>
        <p:txBody>
          <a:bodyPr/>
          <a:lstStyle/>
          <a:p>
            <a:fld id="{359BCF88-905E-45E9-BDD2-E6C59DFB1E1A}" type="slidenum">
              <a:rPr lang="en-IN" smtClean="0">
                <a:solidFill>
                  <a:srgbClr val="FFFFFF"/>
                </a:solidFill>
              </a:rPr>
              <a:pPr/>
              <a:t>3</a:t>
            </a:fld>
            <a:endParaRPr lang="en-IN" dirty="0">
              <a:solidFill>
                <a:srgbClr val="FFFFFF"/>
              </a:solidFill>
            </a:endParaRPr>
          </a:p>
        </p:txBody>
      </p:sp>
      <p:sp>
        <p:nvSpPr>
          <p:cNvPr id="4" name="Footer Placeholder 3"/>
          <p:cNvSpPr>
            <a:spLocks noGrp="1"/>
          </p:cNvSpPr>
          <p:nvPr>
            <p:ph type="ftr" sz="quarter" idx="12"/>
          </p:nvPr>
        </p:nvSpPr>
        <p:spPr/>
        <p:txBody>
          <a:bodyPr/>
          <a:lstStyle/>
          <a:p>
            <a:r>
              <a:rPr lang="en-IN">
                <a:solidFill>
                  <a:srgbClr val="FFFFFF"/>
                </a:solidFill>
              </a:rPr>
              <a:t>Swades Foundation</a:t>
            </a:r>
            <a:endParaRPr lang="en-IN" dirty="0">
              <a:solidFill>
                <a:srgbClr val="FFFFFF"/>
              </a:solidFill>
            </a:endParaRPr>
          </a:p>
        </p:txBody>
      </p:sp>
      <p:sp>
        <p:nvSpPr>
          <p:cNvPr id="5" name="Content Placeholder 4"/>
          <p:cNvSpPr>
            <a:spLocks noGrp="1"/>
          </p:cNvSpPr>
          <p:nvPr>
            <p:ph idx="4294967295"/>
          </p:nvPr>
        </p:nvSpPr>
        <p:spPr>
          <a:xfrm>
            <a:off x="280120" y="1854200"/>
            <a:ext cx="3960813" cy="7091363"/>
          </a:xfrm>
          <a:solidFill>
            <a:schemeClr val="accent5">
              <a:lumMod val="60000"/>
              <a:lumOff val="40000"/>
            </a:schemeClr>
          </a:solidFill>
        </p:spPr>
        <p:txBody>
          <a:bodyPr>
            <a:noAutofit/>
          </a:bodyPr>
          <a:lstStyle/>
          <a:p>
            <a:pPr marL="179388" indent="-179388">
              <a:lnSpc>
                <a:spcPts val="2200"/>
              </a:lnSpc>
              <a:spcBef>
                <a:spcPts val="0"/>
              </a:spcBef>
              <a:spcAft>
                <a:spcPts val="600"/>
              </a:spcAft>
            </a:pPr>
            <a:r>
              <a:rPr lang="en-US" sz="1600" b="1" dirty="0">
                <a:latin typeface="Calibri" panose="020F0502020204030204" pitchFamily="34" charset="0"/>
                <a:ea typeface="Calibri" panose="020F0502020204030204" pitchFamily="34" charset="0"/>
              </a:rPr>
              <a:t>Plantation drives – </a:t>
            </a:r>
            <a:r>
              <a:rPr lang="en-US" sz="1600" i="1" dirty="0">
                <a:latin typeface="Calibri" panose="020F0502020204030204" pitchFamily="34" charset="0"/>
                <a:ea typeface="Calibri" panose="020F0502020204030204" pitchFamily="34" charset="0"/>
              </a:rPr>
              <a:t>plant fruit bearing trees (saplings) that will yield income &amp; also look after the environment</a:t>
            </a:r>
          </a:p>
          <a:p>
            <a:pPr marL="179388" indent="-179388">
              <a:lnSpc>
                <a:spcPts val="2200"/>
              </a:lnSpc>
              <a:spcBef>
                <a:spcPts val="0"/>
              </a:spcBef>
              <a:spcAft>
                <a:spcPts val="600"/>
              </a:spcAft>
            </a:pPr>
            <a:r>
              <a:rPr lang="en-US" sz="1600" b="1" dirty="0">
                <a:latin typeface="Calibri" panose="020F0502020204030204" pitchFamily="34" charset="0"/>
                <a:ea typeface="Calibri" panose="020F0502020204030204" pitchFamily="34" charset="0"/>
              </a:rPr>
              <a:t>Session on Career Counseling in </a:t>
            </a:r>
            <a:r>
              <a:rPr lang="en-US" sz="1600" b="1" i="1" dirty="0">
                <a:latin typeface="Calibri" panose="020F0502020204030204" pitchFamily="34" charset="0"/>
                <a:ea typeface="Calibri" panose="020F0502020204030204" pitchFamily="34" charset="0"/>
              </a:rPr>
              <a:t>Secondary schools</a:t>
            </a:r>
            <a:r>
              <a:rPr lang="en-US" sz="1600" b="1" dirty="0">
                <a:latin typeface="Calibri" panose="020F0502020204030204" pitchFamily="34" charset="0"/>
                <a:ea typeface="Calibri" panose="020F0502020204030204" pitchFamily="34" charset="0"/>
              </a:rPr>
              <a:t>: </a:t>
            </a:r>
            <a:r>
              <a:rPr lang="en-US" sz="1600" i="1" dirty="0">
                <a:latin typeface="Calibri" panose="020F0502020204030204" pitchFamily="34" charset="0"/>
                <a:ea typeface="Calibri" panose="020F0502020204030204" pitchFamily="34" charset="0"/>
              </a:rPr>
              <a:t>Awareness on options for higher studies. Volunteers (such as Engineers / MBAs / </a:t>
            </a:r>
            <a:r>
              <a:rPr lang="en-US" sz="1600" i="1" dirty="0" err="1">
                <a:latin typeface="Calibri" panose="020F0502020204030204" pitchFamily="34" charset="0"/>
                <a:ea typeface="Calibri" panose="020F0502020204030204" pitchFamily="34" charset="0"/>
              </a:rPr>
              <a:t>Cas</a:t>
            </a:r>
            <a:r>
              <a:rPr lang="en-US" sz="1600" i="1" dirty="0">
                <a:latin typeface="Calibri" panose="020F0502020204030204" pitchFamily="34" charset="0"/>
                <a:ea typeface="Calibri" panose="020F0502020204030204" pitchFamily="34" charset="0"/>
              </a:rPr>
              <a:t>) can address students as it will be aspirational for them</a:t>
            </a:r>
          </a:p>
          <a:p>
            <a:pPr marL="179388" indent="-179388">
              <a:lnSpc>
                <a:spcPts val="2200"/>
              </a:lnSpc>
              <a:spcBef>
                <a:spcPts val="0"/>
              </a:spcBef>
              <a:spcAft>
                <a:spcPts val="600"/>
              </a:spcAft>
            </a:pPr>
            <a:r>
              <a:rPr lang="en-US" sz="1600" b="1" dirty="0">
                <a:latin typeface="Calibri" panose="020F0502020204030204" pitchFamily="34" charset="0"/>
                <a:ea typeface="Calibri" panose="020F0502020204030204" pitchFamily="34" charset="0"/>
              </a:rPr>
              <a:t>CV Building + Mock Interviews </a:t>
            </a:r>
            <a:r>
              <a:rPr lang="en-US" sz="1600" i="1" dirty="0">
                <a:latin typeface="Calibri" panose="020F0502020204030204" pitchFamily="34" charset="0"/>
                <a:ea typeface="Calibri" panose="020F0502020204030204" pitchFamily="34" charset="0"/>
              </a:rPr>
              <a:t>at our </a:t>
            </a:r>
            <a:r>
              <a:rPr lang="en-US" sz="1600" b="1" i="1" dirty="0">
                <a:latin typeface="Calibri" panose="020F0502020204030204" pitchFamily="34" charset="0"/>
                <a:ea typeface="Calibri" panose="020F0502020204030204" pitchFamily="34" charset="0"/>
              </a:rPr>
              <a:t>Skilling Centre</a:t>
            </a:r>
          </a:p>
          <a:p>
            <a:pPr marL="179388" indent="-179388">
              <a:lnSpc>
                <a:spcPts val="2200"/>
              </a:lnSpc>
              <a:spcBef>
                <a:spcPts val="0"/>
              </a:spcBef>
              <a:spcAft>
                <a:spcPts val="600"/>
              </a:spcAft>
            </a:pPr>
            <a:r>
              <a:rPr lang="en-US" sz="1600" b="1" dirty="0">
                <a:latin typeface="Calibri" panose="020F0502020204030204" pitchFamily="34" charset="0"/>
                <a:ea typeface="Calibri" panose="020F0502020204030204" pitchFamily="34" charset="0"/>
              </a:rPr>
              <a:t>WASH/ personal hygiene for Primary school children</a:t>
            </a:r>
            <a:r>
              <a:rPr lang="en-US" sz="1600" i="1" dirty="0">
                <a:latin typeface="Calibri" panose="020F0502020204030204" pitchFamily="34" charset="0"/>
                <a:ea typeface="Calibri" panose="020F0502020204030204" pitchFamily="34" charset="0"/>
              </a:rPr>
              <a:t>: Awareness followed by drawing competition (1 volunteer can mentor 1-3 students)</a:t>
            </a:r>
          </a:p>
          <a:p>
            <a:pPr marL="179388" indent="-179388">
              <a:lnSpc>
                <a:spcPts val="2200"/>
              </a:lnSpc>
              <a:spcBef>
                <a:spcPts val="0"/>
              </a:spcBef>
              <a:spcAft>
                <a:spcPts val="600"/>
              </a:spcAft>
            </a:pPr>
            <a:r>
              <a:rPr lang="en-US" sz="1600" b="1" dirty="0">
                <a:latin typeface="Calibri" panose="020F0502020204030204" pitchFamily="34" charset="0"/>
                <a:ea typeface="Calibri" panose="020F0502020204030204" pitchFamily="34" charset="0"/>
              </a:rPr>
              <a:t>Skit competition </a:t>
            </a:r>
            <a:r>
              <a:rPr lang="en-US" sz="1600" dirty="0">
                <a:latin typeface="Calibri" panose="020F0502020204030204" pitchFamily="34" charset="0"/>
                <a:ea typeface="Calibri" panose="020F0502020204030204" pitchFamily="34" charset="0"/>
              </a:rPr>
              <a:t>– </a:t>
            </a:r>
            <a:r>
              <a:rPr lang="en-US" sz="1600" i="1" dirty="0">
                <a:latin typeface="Calibri" panose="020F0502020204030204" pitchFamily="34" charset="0"/>
                <a:ea typeface="Calibri" panose="020F0502020204030204" pitchFamily="34" charset="0"/>
              </a:rPr>
              <a:t>Mentoring small groups of children. Skit can be on themes such as Environment, Sanitation, Health &amp; Hygiene etc.</a:t>
            </a:r>
          </a:p>
          <a:p>
            <a:pPr marL="179388" indent="-179388">
              <a:lnSpc>
                <a:spcPts val="2200"/>
              </a:lnSpc>
              <a:spcBef>
                <a:spcPts val="0"/>
              </a:spcBef>
              <a:spcAft>
                <a:spcPts val="600"/>
              </a:spcAft>
            </a:pPr>
            <a:r>
              <a:rPr lang="en-US" sz="1600" b="1" dirty="0">
                <a:latin typeface="Calibri" panose="020F0502020204030204" pitchFamily="34" charset="0"/>
                <a:ea typeface="Calibri" panose="020F0502020204030204" pitchFamily="34" charset="0"/>
              </a:rPr>
              <a:t>Painting of teaching aids</a:t>
            </a:r>
            <a:r>
              <a:rPr lang="en-US" sz="1600" dirty="0">
                <a:latin typeface="Calibri" panose="020F0502020204030204" pitchFamily="34" charset="0"/>
                <a:ea typeface="Calibri" panose="020F0502020204030204" pitchFamily="34" charset="0"/>
              </a:rPr>
              <a:t> </a:t>
            </a:r>
            <a:r>
              <a:rPr lang="en-US" sz="1600" i="1" dirty="0">
                <a:latin typeface="Calibri" panose="020F0502020204030204" pitchFamily="34" charset="0"/>
                <a:ea typeface="Calibri" panose="020F0502020204030204" pitchFamily="34" charset="0"/>
              </a:rPr>
              <a:t>in classrooms (at </a:t>
            </a:r>
            <a:r>
              <a:rPr lang="en-US" sz="1600" i="1" dirty="0" err="1">
                <a:latin typeface="Calibri" panose="020F0502020204030204" pitchFamily="34" charset="0"/>
                <a:ea typeface="Calibri" panose="020F0502020204030204" pitchFamily="34" charset="0"/>
              </a:rPr>
              <a:t>Anganwadis</a:t>
            </a:r>
            <a:r>
              <a:rPr lang="en-US" sz="1600" i="1" dirty="0">
                <a:latin typeface="Calibri" panose="020F0502020204030204" pitchFamily="34" charset="0"/>
                <a:ea typeface="Calibri" panose="020F0502020204030204" pitchFamily="34" charset="0"/>
              </a:rPr>
              <a:t>/Primary/Secondary schools) along with children</a:t>
            </a:r>
            <a:endParaRPr lang="en-US" sz="1600" b="1" i="1" dirty="0">
              <a:latin typeface="Calibri" panose="020F0502020204030204" pitchFamily="34" charset="0"/>
              <a:ea typeface="Calibri" panose="020F0502020204030204" pitchFamily="34" charset="0"/>
            </a:endParaRPr>
          </a:p>
          <a:p>
            <a:pPr marL="179388" indent="-179388">
              <a:lnSpc>
                <a:spcPts val="2200"/>
              </a:lnSpc>
              <a:spcBef>
                <a:spcPts val="0"/>
              </a:spcBef>
              <a:spcAft>
                <a:spcPts val="600"/>
              </a:spcAft>
            </a:pPr>
            <a:r>
              <a:rPr lang="en-US" sz="1600" dirty="0">
                <a:latin typeface="Calibri" panose="020F0502020204030204" pitchFamily="34" charset="0"/>
                <a:ea typeface="Calibri" panose="020F0502020204030204" pitchFamily="34" charset="0"/>
              </a:rPr>
              <a:t>Session on </a:t>
            </a:r>
            <a:r>
              <a:rPr lang="en-US" sz="1600" b="1" dirty="0">
                <a:latin typeface="Calibri" panose="020F0502020204030204" pitchFamily="34" charset="0"/>
                <a:ea typeface="Calibri" panose="020F0502020204030204" pitchFamily="34" charset="0"/>
              </a:rPr>
              <a:t>Personality development</a:t>
            </a:r>
            <a:r>
              <a:rPr lang="en-US" sz="1600" dirty="0">
                <a:latin typeface="Calibri" panose="020F0502020204030204" pitchFamily="34" charset="0"/>
                <a:ea typeface="Calibri" panose="020F0502020204030204" pitchFamily="34" charset="0"/>
              </a:rPr>
              <a:t>, </a:t>
            </a:r>
            <a:r>
              <a:rPr lang="en-US" sz="1600" i="1" dirty="0">
                <a:latin typeface="Calibri" panose="020F0502020204030204" pitchFamily="34" charset="0"/>
                <a:ea typeface="Calibri" panose="020F0502020204030204" pitchFamily="34" charset="0"/>
              </a:rPr>
              <a:t>presentation, public speaking</a:t>
            </a:r>
            <a:endParaRPr lang="en-US" sz="1600" dirty="0"/>
          </a:p>
        </p:txBody>
      </p:sp>
      <p:sp>
        <p:nvSpPr>
          <p:cNvPr id="7" name="Rectangle 6"/>
          <p:cNvSpPr/>
          <p:nvPr/>
        </p:nvSpPr>
        <p:spPr>
          <a:xfrm>
            <a:off x="279400" y="1395360"/>
            <a:ext cx="12226945" cy="430887"/>
          </a:xfrm>
          <a:prstGeom prst="rect">
            <a:avLst/>
          </a:prstGeom>
        </p:spPr>
        <p:txBody>
          <a:bodyPr wrap="square">
            <a:spAutoFit/>
          </a:bodyPr>
          <a:lstStyle/>
          <a:p>
            <a:pPr algn="ctr"/>
            <a:r>
              <a:rPr lang="en-US" sz="2200" b="1" u="sng" dirty="0">
                <a:solidFill>
                  <a:srgbClr val="FF0000"/>
                </a:solidFill>
              </a:rPr>
              <a:t>Recent Employee Engagement &amp; Volunteering for Donor Partners</a:t>
            </a:r>
            <a:endParaRPr lang="en-IN" sz="2200" b="1" u="sng" dirty="0">
              <a:solidFill>
                <a:srgbClr val="FF0000"/>
              </a:solidFill>
            </a:endParaRPr>
          </a:p>
        </p:txBody>
      </p:sp>
      <p:sp>
        <p:nvSpPr>
          <p:cNvPr id="8" name="Rectangle 7"/>
          <p:cNvSpPr/>
          <p:nvPr/>
        </p:nvSpPr>
        <p:spPr>
          <a:xfrm>
            <a:off x="4824581" y="1920281"/>
            <a:ext cx="3528000" cy="5184000"/>
          </a:xfrm>
          <a:prstGeom prst="rect">
            <a:avLst/>
          </a:prstGeom>
          <a:ln>
            <a:solidFill>
              <a:schemeClr val="accent2"/>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9" name="Rectangle 8"/>
          <p:cNvSpPr>
            <a:spLocks/>
          </p:cNvSpPr>
          <p:nvPr/>
        </p:nvSpPr>
        <p:spPr>
          <a:xfrm>
            <a:off x="4898243" y="1992287"/>
            <a:ext cx="3348000" cy="1980000"/>
          </a:xfrm>
          <a:prstGeom prst="rect">
            <a:avLst/>
          </a:prstGeom>
          <a:blipFill>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0" name="Group 9"/>
          <p:cNvGrpSpPr/>
          <p:nvPr/>
        </p:nvGrpSpPr>
        <p:grpSpPr>
          <a:xfrm rot="16200000">
            <a:off x="1965569" y="4296758"/>
            <a:ext cx="5184000" cy="431045"/>
            <a:chOff x="229441" y="2964815"/>
            <a:chExt cx="2222930" cy="493961"/>
          </a:xfrm>
          <a:solidFill>
            <a:schemeClr val="accent2"/>
          </a:solidFill>
        </p:grpSpPr>
        <p:sp>
          <p:nvSpPr>
            <p:cNvPr id="46" name="Rectangle 45"/>
            <p:cNvSpPr/>
            <p:nvPr/>
          </p:nvSpPr>
          <p:spPr>
            <a:xfrm>
              <a:off x="229441" y="2964815"/>
              <a:ext cx="2222930" cy="49396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ectangle 46"/>
            <p:cNvSpPr/>
            <p:nvPr/>
          </p:nvSpPr>
          <p:spPr>
            <a:xfrm>
              <a:off x="229441" y="2964815"/>
              <a:ext cx="2222930" cy="49396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800" b="1" dirty="0">
                  <a:solidFill>
                    <a:srgbClr val="000000"/>
                  </a:solidFill>
                </a:rPr>
                <a:t>Australian Consulate </a:t>
              </a:r>
            </a:p>
          </p:txBody>
        </p:sp>
      </p:grpSp>
      <p:grpSp>
        <p:nvGrpSpPr>
          <p:cNvPr id="11" name="Group 10"/>
          <p:cNvGrpSpPr/>
          <p:nvPr/>
        </p:nvGrpSpPr>
        <p:grpSpPr>
          <a:xfrm>
            <a:off x="4858846" y="3976513"/>
            <a:ext cx="3354449" cy="712061"/>
            <a:chOff x="229441" y="2578794"/>
            <a:chExt cx="2222930" cy="386017"/>
          </a:xfrm>
        </p:grpSpPr>
        <p:sp>
          <p:nvSpPr>
            <p:cNvPr id="44" name="Rectangle 43"/>
            <p:cNvSpPr/>
            <p:nvPr/>
          </p:nvSpPr>
          <p:spPr>
            <a:xfrm>
              <a:off x="229441" y="2674209"/>
              <a:ext cx="2222930" cy="2906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Rectangle 44"/>
            <p:cNvSpPr/>
            <p:nvPr/>
          </p:nvSpPr>
          <p:spPr>
            <a:xfrm>
              <a:off x="229441" y="2578794"/>
              <a:ext cx="2222930" cy="2906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US" sz="1500" dirty="0">
                  <a:solidFill>
                    <a:srgbClr val="000000">
                      <a:hueOff val="0"/>
                      <a:satOff val="0"/>
                      <a:lumOff val="0"/>
                      <a:alphaOff val="0"/>
                    </a:srgbClr>
                  </a:solidFill>
                </a:rPr>
                <a:t>Tree Plantation &amp; Movie Screening (Environment protection)</a:t>
              </a:r>
            </a:p>
          </p:txBody>
        </p:sp>
      </p:grpSp>
      <p:sp>
        <p:nvSpPr>
          <p:cNvPr id="40" name="Rectangle 39"/>
          <p:cNvSpPr/>
          <p:nvPr/>
        </p:nvSpPr>
        <p:spPr>
          <a:xfrm>
            <a:off x="7593661" y="6154974"/>
            <a:ext cx="2222930" cy="2906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9046030" y="1992287"/>
            <a:ext cx="3348000" cy="1980000"/>
          </a:xfrm>
          <a:prstGeom prst="rect">
            <a:avLst/>
          </a:prstGeom>
          <a:blipFill>
            <a:blip r:embed="rId4"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9" name="Group 18"/>
          <p:cNvGrpSpPr/>
          <p:nvPr/>
        </p:nvGrpSpPr>
        <p:grpSpPr>
          <a:xfrm>
            <a:off x="9065094" y="4038365"/>
            <a:ext cx="3408780" cy="792091"/>
            <a:chOff x="5655242" y="2372286"/>
            <a:chExt cx="2289125" cy="536221"/>
          </a:xfrm>
        </p:grpSpPr>
        <p:sp>
          <p:nvSpPr>
            <p:cNvPr id="36" name="Rectangle 35"/>
            <p:cNvSpPr/>
            <p:nvPr/>
          </p:nvSpPr>
          <p:spPr>
            <a:xfrm>
              <a:off x="5655242" y="2617905"/>
              <a:ext cx="2222930" cy="2906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Rectangle 36"/>
            <p:cNvSpPr/>
            <p:nvPr/>
          </p:nvSpPr>
          <p:spPr>
            <a:xfrm>
              <a:off x="5655242" y="2372286"/>
              <a:ext cx="2289125" cy="2906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US" sz="1500" dirty="0">
                  <a:solidFill>
                    <a:srgbClr val="000000">
                      <a:hueOff val="0"/>
                      <a:satOff val="0"/>
                      <a:lumOff val="0"/>
                      <a:alphaOff val="0"/>
                    </a:srgbClr>
                  </a:solidFill>
                </a:rPr>
                <a:t>Painting of teaching aids in schools + several games &amp; competitions </a:t>
              </a:r>
            </a:p>
          </p:txBody>
        </p:sp>
      </p:grpSp>
      <p:sp>
        <p:nvSpPr>
          <p:cNvPr id="20" name="Rectangle 19"/>
          <p:cNvSpPr/>
          <p:nvPr/>
        </p:nvSpPr>
        <p:spPr>
          <a:xfrm>
            <a:off x="5823814" y="7218817"/>
            <a:ext cx="5905578" cy="1899863"/>
          </a:xfrm>
          <a:prstGeom prst="rect">
            <a:avLst/>
          </a:prstGeom>
          <a:ln>
            <a:solidFill>
              <a:schemeClr val="accent4"/>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5919712" y="7251901"/>
            <a:ext cx="3348000" cy="1800000"/>
          </a:xfrm>
          <a:prstGeom prst="rect">
            <a:avLst/>
          </a:prstGeom>
          <a:blipFill>
            <a:blip r:embed="rId5"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2" name="Group 21"/>
          <p:cNvGrpSpPr/>
          <p:nvPr/>
        </p:nvGrpSpPr>
        <p:grpSpPr>
          <a:xfrm rot="5400000">
            <a:off x="4607545" y="7952280"/>
            <a:ext cx="1900800" cy="432000"/>
            <a:chOff x="168917" y="7223169"/>
            <a:chExt cx="2222930" cy="493961"/>
          </a:xfrm>
          <a:solidFill>
            <a:schemeClr val="accent4"/>
          </a:solidFill>
        </p:grpSpPr>
        <p:sp>
          <p:nvSpPr>
            <p:cNvPr id="34" name="Rectangle 33"/>
            <p:cNvSpPr/>
            <p:nvPr/>
          </p:nvSpPr>
          <p:spPr>
            <a:xfrm>
              <a:off x="168917" y="7223169"/>
              <a:ext cx="2222930" cy="49396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34"/>
            <p:cNvSpPr/>
            <p:nvPr/>
          </p:nvSpPr>
          <p:spPr>
            <a:xfrm rot="10800000">
              <a:off x="339847" y="7223169"/>
              <a:ext cx="2052000" cy="49396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800" b="1" dirty="0">
                  <a:solidFill>
                    <a:srgbClr val="000000"/>
                  </a:solidFill>
                </a:rPr>
                <a:t>HSBC</a:t>
              </a:r>
            </a:p>
          </p:txBody>
        </p:sp>
      </p:grpSp>
      <p:grpSp>
        <p:nvGrpSpPr>
          <p:cNvPr id="23" name="Group 22"/>
          <p:cNvGrpSpPr/>
          <p:nvPr/>
        </p:nvGrpSpPr>
        <p:grpSpPr>
          <a:xfrm>
            <a:off x="9341181" y="7390318"/>
            <a:ext cx="2234877" cy="842965"/>
            <a:chOff x="85624" y="6932564"/>
            <a:chExt cx="2234877" cy="842965"/>
          </a:xfrm>
        </p:grpSpPr>
        <p:sp>
          <p:nvSpPr>
            <p:cNvPr id="32" name="Rectangle 31"/>
            <p:cNvSpPr/>
            <p:nvPr/>
          </p:nvSpPr>
          <p:spPr>
            <a:xfrm>
              <a:off x="85624" y="6932564"/>
              <a:ext cx="2222930" cy="2906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97571" y="7484927"/>
              <a:ext cx="2222930" cy="2906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US" sz="1500" dirty="0">
                  <a:solidFill>
                    <a:srgbClr val="000000">
                      <a:hueOff val="0"/>
                      <a:satOff val="0"/>
                      <a:lumOff val="0"/>
                      <a:alphaOff val="0"/>
                    </a:srgbClr>
                  </a:solidFill>
                </a:rPr>
                <a:t>WASH Program in schools and interaction with Village Drinking Water Committee</a:t>
              </a:r>
            </a:p>
          </p:txBody>
        </p:sp>
      </p:grpSp>
      <p:sp>
        <p:nvSpPr>
          <p:cNvPr id="25" name="Rectangle 24"/>
          <p:cNvSpPr>
            <a:spLocks/>
          </p:cNvSpPr>
          <p:nvPr/>
        </p:nvSpPr>
        <p:spPr>
          <a:xfrm>
            <a:off x="9065094" y="4512568"/>
            <a:ext cx="3348000" cy="1980000"/>
          </a:xfrm>
          <a:prstGeom prst="rect">
            <a:avLst/>
          </a:prstGeom>
          <a:blipFill>
            <a:blip r:embed="rId6"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7" name="Group 26"/>
          <p:cNvGrpSpPr/>
          <p:nvPr/>
        </p:nvGrpSpPr>
        <p:grpSpPr>
          <a:xfrm>
            <a:off x="8849072" y="6528796"/>
            <a:ext cx="3816424" cy="914829"/>
            <a:chOff x="5668840" y="6648904"/>
            <a:chExt cx="2340442" cy="584741"/>
          </a:xfrm>
        </p:grpSpPr>
        <p:sp>
          <p:nvSpPr>
            <p:cNvPr id="28" name="Rectangle 27"/>
            <p:cNvSpPr/>
            <p:nvPr/>
          </p:nvSpPr>
          <p:spPr>
            <a:xfrm>
              <a:off x="5668840" y="6943043"/>
              <a:ext cx="2222930" cy="2906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angle 28"/>
            <p:cNvSpPr/>
            <p:nvPr/>
          </p:nvSpPr>
          <p:spPr>
            <a:xfrm>
              <a:off x="5802622" y="6648904"/>
              <a:ext cx="2206660" cy="3177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US" sz="1500" dirty="0">
                  <a:solidFill>
                    <a:srgbClr val="000000">
                      <a:hueOff val="0"/>
                      <a:satOff val="0"/>
                      <a:lumOff val="0"/>
                      <a:alphaOff val="0"/>
                    </a:srgbClr>
                  </a:solidFill>
                </a:rPr>
                <a:t>Rang De Maharashtra in association with CM’s Village Social Transformation Mission</a:t>
              </a:r>
            </a:p>
          </p:txBody>
        </p:sp>
      </p:grpSp>
      <p:sp>
        <p:nvSpPr>
          <p:cNvPr id="48" name="Rectangle 47"/>
          <p:cNvSpPr>
            <a:spLocks/>
          </p:cNvSpPr>
          <p:nvPr/>
        </p:nvSpPr>
        <p:spPr>
          <a:xfrm>
            <a:off x="4920479" y="4512568"/>
            <a:ext cx="3348000" cy="1980000"/>
          </a:xfrm>
          <a:prstGeom prst="rect">
            <a:avLst/>
          </a:prstGeom>
          <a:blipFill>
            <a:blip r:embed="rId7"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9" name="Rectangle 48"/>
          <p:cNvSpPr/>
          <p:nvPr/>
        </p:nvSpPr>
        <p:spPr>
          <a:xfrm>
            <a:off x="4920479" y="6573376"/>
            <a:ext cx="3376107" cy="3874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defTabSz="533400">
              <a:lnSpc>
                <a:spcPct val="90000"/>
              </a:lnSpc>
              <a:spcBef>
                <a:spcPct val="0"/>
              </a:spcBef>
              <a:spcAft>
                <a:spcPct val="35000"/>
              </a:spcAft>
            </a:pPr>
            <a:r>
              <a:rPr lang="en-US" sz="1500" dirty="0">
                <a:solidFill>
                  <a:srgbClr val="000000">
                    <a:hueOff val="0"/>
                    <a:satOff val="0"/>
                    <a:lumOff val="0"/>
                    <a:alphaOff val="0"/>
                  </a:srgbClr>
                </a:solidFill>
              </a:rPr>
              <a:t>Personality Building of Youths (being skilled under Swades -IL&amp;FS Skills </a:t>
            </a:r>
            <a:r>
              <a:rPr lang="en-US" sz="1500" dirty="0" err="1">
                <a:solidFill>
                  <a:srgbClr val="000000">
                    <a:hueOff val="0"/>
                    <a:satOff val="0"/>
                    <a:lumOff val="0"/>
                    <a:alphaOff val="0"/>
                  </a:srgbClr>
                </a:solidFill>
              </a:rPr>
              <a:t>prog</a:t>
            </a:r>
            <a:r>
              <a:rPr lang="en-US" sz="1500" dirty="0">
                <a:solidFill>
                  <a:srgbClr val="000000">
                    <a:hueOff val="0"/>
                    <a:satOff val="0"/>
                    <a:lumOff val="0"/>
                    <a:alphaOff val="0"/>
                  </a:srgbClr>
                </a:solidFill>
              </a:rPr>
              <a:t>.) </a:t>
            </a:r>
          </a:p>
        </p:txBody>
      </p:sp>
      <p:grpSp>
        <p:nvGrpSpPr>
          <p:cNvPr id="51" name="Group 50"/>
          <p:cNvGrpSpPr/>
          <p:nvPr/>
        </p:nvGrpSpPr>
        <p:grpSpPr>
          <a:xfrm rot="16200000">
            <a:off x="6091815" y="4296280"/>
            <a:ext cx="5184000" cy="432000"/>
            <a:chOff x="229441" y="2964815"/>
            <a:chExt cx="2222930" cy="493961"/>
          </a:xfrm>
          <a:solidFill>
            <a:schemeClr val="accent3"/>
          </a:solidFill>
        </p:grpSpPr>
        <p:sp>
          <p:nvSpPr>
            <p:cNvPr id="52" name="Rectangle 51"/>
            <p:cNvSpPr/>
            <p:nvPr/>
          </p:nvSpPr>
          <p:spPr>
            <a:xfrm>
              <a:off x="229441" y="2964815"/>
              <a:ext cx="2222930" cy="49396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52"/>
            <p:cNvSpPr/>
            <p:nvPr/>
          </p:nvSpPr>
          <p:spPr>
            <a:xfrm>
              <a:off x="229441" y="2964815"/>
              <a:ext cx="2222930" cy="49396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800" b="1" dirty="0">
                  <a:solidFill>
                    <a:srgbClr val="000000"/>
                  </a:solidFill>
                </a:rPr>
                <a:t>Deutsche Bank</a:t>
              </a:r>
            </a:p>
          </p:txBody>
        </p:sp>
      </p:grpSp>
    </p:spTree>
    <p:extLst>
      <p:ext uri="{BB962C8B-B14F-4D97-AF65-F5344CB8AC3E}">
        <p14:creationId xmlns:p14="http://schemas.microsoft.com/office/powerpoint/2010/main" val="1351616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Swades Heroes – Community Ambassadors</a:t>
            </a:r>
          </a:p>
        </p:txBody>
      </p:sp>
      <p:sp>
        <p:nvSpPr>
          <p:cNvPr id="4" name="Slide Number Placeholder 3"/>
          <p:cNvSpPr>
            <a:spLocks noGrp="1"/>
          </p:cNvSpPr>
          <p:nvPr>
            <p:ph type="sldNum" sz="quarter" idx="11"/>
          </p:nvPr>
        </p:nvSpPr>
        <p:spPr/>
        <p:txBody>
          <a:bodyPr/>
          <a:lstStyle/>
          <a:p>
            <a:fld id="{359BCF88-905E-45E9-BDD2-E6C59DFB1E1A}" type="slidenum">
              <a:rPr lang="en-IN" smtClean="0">
                <a:solidFill>
                  <a:srgbClr val="FFFFFF"/>
                </a:solidFill>
              </a:rPr>
              <a:pPr/>
              <a:t>4</a:t>
            </a:fld>
            <a:endParaRPr lang="en-IN" dirty="0">
              <a:solidFill>
                <a:srgbClr val="FFFFFF"/>
              </a:solidFill>
            </a:endParaRPr>
          </a:p>
        </p:txBody>
      </p:sp>
      <p:sp>
        <p:nvSpPr>
          <p:cNvPr id="5" name="Footer Placeholder 4"/>
          <p:cNvSpPr>
            <a:spLocks noGrp="1"/>
          </p:cNvSpPr>
          <p:nvPr>
            <p:ph type="ftr" sz="quarter" idx="12"/>
          </p:nvPr>
        </p:nvSpPr>
        <p:spPr/>
        <p:txBody>
          <a:bodyPr/>
          <a:lstStyle/>
          <a:p>
            <a:r>
              <a:rPr lang="en-IN" dirty="0">
                <a:solidFill>
                  <a:srgbClr val="FFFFFF"/>
                </a:solidFill>
              </a:rPr>
              <a:t>Swades Foundation</a:t>
            </a:r>
          </a:p>
        </p:txBody>
      </p:sp>
      <p:graphicFrame>
        <p:nvGraphicFramePr>
          <p:cNvPr id="26" name="Diagram 25"/>
          <p:cNvGraphicFramePr/>
          <p:nvPr>
            <p:extLst>
              <p:ext uri="{D42A27DB-BD31-4B8C-83A1-F6EECF244321}">
                <p14:modId xmlns:p14="http://schemas.microsoft.com/office/powerpoint/2010/main" val="2581211987"/>
              </p:ext>
            </p:extLst>
          </p:nvPr>
        </p:nvGraphicFramePr>
        <p:xfrm>
          <a:off x="-256740" y="1471515"/>
          <a:ext cx="12746136" cy="7560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924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96" y="2856384"/>
            <a:ext cx="1489764" cy="1512000"/>
          </a:xfrm>
          <a:prstGeom prst="rect">
            <a:avLst/>
          </a:prstGeom>
        </p:spPr>
      </p:pic>
      <p:sp>
        <p:nvSpPr>
          <p:cNvPr id="7" name="Title 6"/>
          <p:cNvSpPr>
            <a:spLocks noGrp="1"/>
          </p:cNvSpPr>
          <p:nvPr>
            <p:ph type="title"/>
          </p:nvPr>
        </p:nvSpPr>
        <p:spPr/>
        <p:txBody>
          <a:bodyPr>
            <a:normAutofit/>
          </a:bodyPr>
          <a:lstStyle/>
          <a:p>
            <a:r>
              <a:rPr lang="en-US" sz="4000" dirty="0"/>
              <a:t>Few of Our Believers…</a:t>
            </a:r>
          </a:p>
        </p:txBody>
      </p:sp>
      <p:sp>
        <p:nvSpPr>
          <p:cNvPr id="4" name="Slide Number Placeholder 3"/>
          <p:cNvSpPr>
            <a:spLocks noGrp="1"/>
          </p:cNvSpPr>
          <p:nvPr>
            <p:ph type="sldNum" sz="quarter" idx="11"/>
          </p:nvPr>
        </p:nvSpPr>
        <p:spPr/>
        <p:txBody>
          <a:bodyPr/>
          <a:lstStyle/>
          <a:p>
            <a:fld id="{359BCF88-905E-45E9-BDD2-E6C59DFB1E1A}" type="slidenum">
              <a:rPr lang="en-IN" smtClean="0">
                <a:solidFill>
                  <a:srgbClr val="FFFFFF"/>
                </a:solidFill>
              </a:rPr>
              <a:pPr/>
              <a:t>5</a:t>
            </a:fld>
            <a:endParaRPr lang="en-IN" dirty="0">
              <a:solidFill>
                <a:srgbClr val="FFFFFF"/>
              </a:solidFill>
            </a:endParaRPr>
          </a:p>
        </p:txBody>
      </p:sp>
      <p:sp>
        <p:nvSpPr>
          <p:cNvPr id="5" name="Footer Placeholder 4"/>
          <p:cNvSpPr>
            <a:spLocks noGrp="1"/>
          </p:cNvSpPr>
          <p:nvPr>
            <p:ph type="ftr" sz="quarter" idx="12"/>
          </p:nvPr>
        </p:nvSpPr>
        <p:spPr/>
        <p:txBody>
          <a:bodyPr/>
          <a:lstStyle/>
          <a:p>
            <a:r>
              <a:rPr lang="en-IN" dirty="0">
                <a:solidFill>
                  <a:srgbClr val="FFFFFF"/>
                </a:solidFill>
              </a:rPr>
              <a:t>Swades Foundation</a:t>
            </a:r>
          </a:p>
        </p:txBody>
      </p:sp>
      <p:sp>
        <p:nvSpPr>
          <p:cNvPr id="6" name="Rectangle 5"/>
          <p:cNvSpPr/>
          <p:nvPr/>
        </p:nvSpPr>
        <p:spPr>
          <a:xfrm>
            <a:off x="208112" y="1416224"/>
            <a:ext cx="12522200" cy="1261884"/>
          </a:xfrm>
          <a:prstGeom prst="rect">
            <a:avLst/>
          </a:prstGeom>
        </p:spPr>
        <p:txBody>
          <a:bodyPr wrap="square">
            <a:spAutoFit/>
          </a:bodyPr>
          <a:lstStyle/>
          <a:p>
            <a:pPr defTabSz="1280003">
              <a:spcBef>
                <a:spcPts val="600"/>
              </a:spcBef>
              <a:spcAft>
                <a:spcPts val="600"/>
              </a:spcAft>
            </a:pPr>
            <a:r>
              <a:rPr lang="en-IN" sz="2200" dirty="0">
                <a:solidFill>
                  <a:prstClr val="black"/>
                </a:solidFill>
              </a:rPr>
              <a:t>Teaming up with strategic Philanthropists and socially-conscious Companies, NGOs &amp; Govt. depts. that aren’t afraid to tackle big goals or challenges. </a:t>
            </a:r>
            <a:r>
              <a:rPr lang="en-IN" sz="2200" i="1" dirty="0">
                <a:solidFill>
                  <a:prstClr val="black"/>
                </a:solidFill>
              </a:rPr>
              <a:t>We don’t have a one-size-fits-all approach for our partnerships…</a:t>
            </a:r>
            <a:r>
              <a:rPr lang="en-IN" sz="2200" b="1" i="1" dirty="0">
                <a:solidFill>
                  <a:srgbClr val="FF0000"/>
                </a:solidFill>
              </a:rPr>
              <a:t> </a:t>
            </a:r>
          </a:p>
          <a:p>
            <a:pPr defTabSz="1280003">
              <a:spcBef>
                <a:spcPts val="600"/>
              </a:spcBef>
              <a:spcAft>
                <a:spcPts val="600"/>
              </a:spcAft>
            </a:pPr>
            <a:r>
              <a:rPr lang="en-IN" sz="2200" b="1" dirty="0">
                <a:solidFill>
                  <a:srgbClr val="FF0000"/>
                </a:solidFill>
              </a:rPr>
              <a:t>…Instead, we create a strategy that best supports our mission to bring development to villages in need </a:t>
            </a:r>
            <a:r>
              <a:rPr lang="en-IN" sz="2200" dirty="0">
                <a:solidFill>
                  <a:prstClr val="black"/>
                </a:solidFill>
              </a:rPr>
              <a:t> </a:t>
            </a:r>
            <a:endParaRPr lang="en-IN" sz="2200" b="1" dirty="0">
              <a:solidFill>
                <a:srgbClr val="FF0000"/>
              </a:solidFill>
            </a:endParaRPr>
          </a:p>
        </p:txBody>
      </p:sp>
      <p:sp>
        <p:nvSpPr>
          <p:cNvPr id="8" name="Rectangle 7"/>
          <p:cNvSpPr/>
          <p:nvPr/>
        </p:nvSpPr>
        <p:spPr>
          <a:xfrm>
            <a:off x="279400" y="8397229"/>
            <a:ext cx="12242800" cy="723531"/>
          </a:xfrm>
          <a:prstGeom prst="rect">
            <a:avLst/>
          </a:prstGeom>
        </p:spPr>
        <p:txBody>
          <a:bodyPr wrap="square">
            <a:spAutoFit/>
          </a:bodyPr>
          <a:lstStyle/>
          <a:p>
            <a:pPr algn="ctr">
              <a:lnSpc>
                <a:spcPct val="107000"/>
              </a:lnSpc>
            </a:pPr>
            <a:r>
              <a:rPr lang="en-IN" sz="1200" b="1" dirty="0">
                <a:solidFill>
                  <a:prstClr val="black"/>
                </a:solidFill>
                <a:ea typeface="Calibri" panose="020F0502020204030204" pitchFamily="34" charset="0"/>
                <a:cs typeface="Mangal"/>
              </a:rPr>
              <a:t>Registered as </a:t>
            </a:r>
            <a:r>
              <a:rPr lang="en-IN" sz="1200" dirty="0">
                <a:solidFill>
                  <a:prstClr val="black"/>
                </a:solidFill>
                <a:ea typeface="Calibri" panose="020F0502020204030204" pitchFamily="34" charset="0"/>
                <a:cs typeface="Mangal"/>
              </a:rPr>
              <a:t>Swades Foundation (Reg. No:U74999MH2015NPL266136; Section 8 Not-for-Profit Co. under Indian Co.s Act 2013); Registration u/s </a:t>
            </a:r>
            <a:r>
              <a:rPr lang="en-IN" sz="1200" b="1" dirty="0">
                <a:solidFill>
                  <a:prstClr val="black"/>
                </a:solidFill>
                <a:ea typeface="Calibri" panose="020F0502020204030204" pitchFamily="34" charset="0"/>
                <a:cs typeface="Mangal"/>
              </a:rPr>
              <a:t>80G:</a:t>
            </a:r>
            <a:r>
              <a:rPr lang="en-IN" sz="1200" dirty="0">
                <a:solidFill>
                  <a:prstClr val="black"/>
                </a:solidFill>
                <a:ea typeface="Calibri" panose="020F0502020204030204" pitchFamily="34" charset="0"/>
                <a:cs typeface="Mangal"/>
              </a:rPr>
              <a:t> CIT(E)/80G/1611(2015-16)/2016-17; </a:t>
            </a:r>
          </a:p>
          <a:p>
            <a:pPr algn="ctr">
              <a:lnSpc>
                <a:spcPct val="107000"/>
              </a:lnSpc>
            </a:pPr>
            <a:r>
              <a:rPr lang="en-IN" sz="1200" b="1" dirty="0">
                <a:solidFill>
                  <a:prstClr val="black"/>
                </a:solidFill>
                <a:ea typeface="Calibri" panose="020F0502020204030204" pitchFamily="34" charset="0"/>
                <a:cs typeface="Mangal"/>
              </a:rPr>
              <a:t>Registered Office: </a:t>
            </a:r>
            <a:r>
              <a:rPr lang="en-IN" sz="1200" dirty="0">
                <a:solidFill>
                  <a:prstClr val="black"/>
                </a:solidFill>
                <a:ea typeface="Calibri" panose="020F0502020204030204" pitchFamily="34" charset="0"/>
                <a:cs typeface="Mangal"/>
              </a:rPr>
              <a:t>Nishuvi, 3</a:t>
            </a:r>
            <a:r>
              <a:rPr lang="en-IN" sz="1200" baseline="30000" dirty="0">
                <a:solidFill>
                  <a:prstClr val="black"/>
                </a:solidFill>
                <a:ea typeface="Calibri" panose="020F0502020204030204" pitchFamily="34" charset="0"/>
                <a:cs typeface="Mangal"/>
              </a:rPr>
              <a:t>rd</a:t>
            </a:r>
            <a:r>
              <a:rPr lang="en-IN" sz="1200" dirty="0">
                <a:solidFill>
                  <a:prstClr val="black"/>
                </a:solidFill>
                <a:ea typeface="Calibri" panose="020F0502020204030204" pitchFamily="34" charset="0"/>
                <a:cs typeface="Mangal"/>
              </a:rPr>
              <a:t> floor, 75, Dr. Annie Besant Road, Worli, Mumbai 400 018, Maharashtra, India;  </a:t>
            </a:r>
            <a:r>
              <a:rPr lang="en-IN" sz="1200" b="1" dirty="0">
                <a:solidFill>
                  <a:prstClr val="black"/>
                </a:solidFill>
                <a:ea typeface="Calibri" panose="020F0502020204030204" pitchFamily="34" charset="0"/>
                <a:cs typeface="Mangal"/>
              </a:rPr>
              <a:t>Tel:</a:t>
            </a:r>
            <a:r>
              <a:rPr lang="en-IN" sz="1200" dirty="0">
                <a:solidFill>
                  <a:prstClr val="black"/>
                </a:solidFill>
                <a:ea typeface="Calibri" panose="020F0502020204030204" pitchFamily="34" charset="0"/>
                <a:cs typeface="Mangal"/>
              </a:rPr>
              <a:t> +91 22 61093730; </a:t>
            </a:r>
            <a:r>
              <a:rPr lang="en-IN" sz="1200" b="1" dirty="0">
                <a:solidFill>
                  <a:prstClr val="black"/>
                </a:solidFill>
                <a:ea typeface="Calibri" panose="020F0502020204030204" pitchFamily="34" charset="0"/>
                <a:cs typeface="Mangal"/>
              </a:rPr>
              <a:t>email:</a:t>
            </a:r>
            <a:r>
              <a:rPr lang="en-IN" sz="1200" dirty="0">
                <a:solidFill>
                  <a:prstClr val="black"/>
                </a:solidFill>
                <a:ea typeface="Calibri" panose="020F0502020204030204" pitchFamily="34" charset="0"/>
                <a:cs typeface="Mangal"/>
              </a:rPr>
              <a:t> </a:t>
            </a:r>
            <a:r>
              <a:rPr lang="en-IN" sz="1200" u="sng" dirty="0">
                <a:solidFill>
                  <a:srgbClr val="0563C1"/>
                </a:solidFill>
                <a:ea typeface="Calibri" panose="020F0502020204030204" pitchFamily="34" charset="0"/>
                <a:cs typeface="Mangal"/>
                <a:hlinkClick r:id="rId4"/>
              </a:rPr>
              <a:t>FR@swadesfoundation.org</a:t>
            </a:r>
            <a:endParaRPr lang="en-IN" sz="1200" u="sng" dirty="0">
              <a:solidFill>
                <a:srgbClr val="0563C1"/>
              </a:solidFill>
              <a:ea typeface="Calibri" panose="020F0502020204030204" pitchFamily="34" charset="0"/>
              <a:cs typeface="Mangal"/>
            </a:endParaRPr>
          </a:p>
          <a:p>
            <a:pPr algn="ctr" defTabSz="914400" eaLnBrk="0" fontAlgn="base" hangingPunct="0">
              <a:spcBef>
                <a:spcPts val="400"/>
              </a:spcBef>
              <a:spcAft>
                <a:spcPts val="200"/>
              </a:spcAft>
              <a:tabLst>
                <a:tab pos="2971800" algn="ctr"/>
                <a:tab pos="5943600" algn="r"/>
              </a:tabLst>
            </a:pPr>
            <a:r>
              <a:rPr lang="en-US" sz="1200" dirty="0">
                <a:solidFill>
                  <a:prstClr val="black"/>
                </a:solidFill>
                <a:ea typeface="Calibri" panose="020F0502020204030204" pitchFamily="34" charset="0"/>
                <a:cs typeface="Mangal"/>
                <a:hlinkClick r:id="rId5"/>
              </a:rPr>
              <a:t>www.swadesfoundation.org</a:t>
            </a:r>
            <a:r>
              <a:rPr lang="en-US" sz="1200" dirty="0">
                <a:solidFill>
                  <a:prstClr val="black"/>
                </a:solidFill>
                <a:ea typeface="Calibri" panose="020F0502020204030204" pitchFamily="34" charset="0"/>
                <a:cs typeface="Mangal"/>
              </a:rPr>
              <a:t> |        </a:t>
            </a:r>
            <a:r>
              <a:rPr lang="en-US" sz="1200" dirty="0">
                <a:solidFill>
                  <a:prstClr val="black"/>
                </a:solidFill>
                <a:ea typeface="Calibri" panose="020F0502020204030204" pitchFamily="34" charset="0"/>
                <a:cs typeface="Mangal"/>
                <a:hlinkClick r:id="rId6"/>
              </a:rPr>
              <a:t>SwadesFoundation</a:t>
            </a:r>
            <a:r>
              <a:rPr lang="en-US" sz="1200" dirty="0">
                <a:solidFill>
                  <a:prstClr val="black"/>
                </a:solidFill>
                <a:ea typeface="Calibri" panose="020F0502020204030204" pitchFamily="34" charset="0"/>
                <a:cs typeface="Mangal"/>
              </a:rPr>
              <a:t> |        </a:t>
            </a:r>
            <a:r>
              <a:rPr lang="en-US" sz="1200" dirty="0">
                <a:solidFill>
                  <a:prstClr val="black"/>
                </a:solidFill>
                <a:ea typeface="Calibri" panose="020F0502020204030204" pitchFamily="34" charset="0"/>
                <a:cs typeface="Mangal"/>
                <a:hlinkClick r:id="rId7"/>
              </a:rPr>
              <a:t>@WeAreSwades </a:t>
            </a:r>
            <a:r>
              <a:rPr lang="en-US" sz="1200" dirty="0">
                <a:solidFill>
                  <a:prstClr val="black"/>
                </a:solidFill>
                <a:ea typeface="Calibri" panose="020F0502020204030204" pitchFamily="34" charset="0"/>
                <a:cs typeface="Mangal"/>
              </a:rPr>
              <a:t>|         </a:t>
            </a:r>
            <a:r>
              <a:rPr lang="en-US" sz="1200" dirty="0">
                <a:solidFill>
                  <a:prstClr val="black"/>
                </a:solidFill>
                <a:ea typeface="Calibri" panose="020F0502020204030204" pitchFamily="34" charset="0"/>
                <a:cs typeface="Mangal"/>
                <a:hlinkClick r:id="rId8"/>
              </a:rPr>
              <a:t>SwadesFoundation</a:t>
            </a:r>
            <a:endParaRPr lang="en-US" sz="1200" dirty="0">
              <a:solidFill>
                <a:prstClr val="black"/>
              </a:solidFill>
            </a:endParaRPr>
          </a:p>
        </p:txBody>
      </p:sp>
      <p:cxnSp>
        <p:nvCxnSpPr>
          <p:cNvPr id="9" name="Straight Connector 8"/>
          <p:cNvCxnSpPr/>
          <p:nvPr/>
        </p:nvCxnSpPr>
        <p:spPr>
          <a:xfrm flipH="1">
            <a:off x="280120" y="8420229"/>
            <a:ext cx="12242080" cy="0"/>
          </a:xfrm>
          <a:prstGeom prst="line">
            <a:avLst/>
          </a:prstGeom>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224808" y="8156410"/>
            <a:ext cx="1035668" cy="307777"/>
          </a:xfrm>
          <a:prstGeom prst="rect">
            <a:avLst/>
          </a:prstGeom>
        </p:spPr>
        <p:txBody>
          <a:bodyPr wrap="none">
            <a:spAutoFit/>
          </a:bodyPr>
          <a:lstStyle/>
          <a:p>
            <a:r>
              <a:rPr lang="en-US" sz="1400" b="1" dirty="0">
                <a:solidFill>
                  <a:srgbClr val="FF0000"/>
                </a:solidFill>
              </a:rPr>
              <a:t>Contact Us:</a:t>
            </a:r>
          </a:p>
        </p:txBody>
      </p:sp>
      <p:pic>
        <p:nvPicPr>
          <p:cNvPr id="11" name="Picture 270" descr="Image result for facebook log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36739" y="8880770"/>
            <a:ext cx="183601" cy="183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71" descr="Image result for twitter log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688344" y="8880770"/>
            <a:ext cx="183601" cy="183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72" descr="Image result for linkedin logo"/>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096908" y="8880770"/>
            <a:ext cx="207548" cy="183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910052" y="5240295"/>
            <a:ext cx="1611428" cy="576000"/>
          </a:xfrm>
          <a:prstGeom prst="rect">
            <a:avLst/>
          </a:prstGeom>
        </p:spPr>
      </p:pic>
      <p:pic>
        <p:nvPicPr>
          <p:cNvPr id="15" name="Picture 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608472" y="3252384"/>
            <a:ext cx="1695984" cy="288000"/>
          </a:xfrm>
          <a:prstGeom prst="rect">
            <a:avLst/>
          </a:prstGeom>
        </p:spPr>
      </p:pic>
      <p:pic>
        <p:nvPicPr>
          <p:cNvPr id="16" name="Picture 1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75842" y="4210962"/>
            <a:ext cx="1512000" cy="444251"/>
          </a:xfrm>
          <a:prstGeom prst="rect">
            <a:avLst/>
          </a:prstGeom>
        </p:spPr>
      </p:pic>
      <p:pic>
        <p:nvPicPr>
          <p:cNvPr id="17" name="Picture 1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863812" y="3020445"/>
            <a:ext cx="1728000" cy="751878"/>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0937304" y="3018384"/>
            <a:ext cx="1697833" cy="756000"/>
          </a:xfrm>
          <a:prstGeom prst="rect">
            <a:avLst/>
          </a:prstGeom>
        </p:spPr>
      </p:pic>
      <p:pic>
        <p:nvPicPr>
          <p:cNvPr id="21" name="Picture 20"/>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327551" y="3072384"/>
            <a:ext cx="1245600" cy="648000"/>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6858756" y="6114864"/>
            <a:ext cx="1500260" cy="972000"/>
          </a:xfrm>
          <a:prstGeom prst="rect">
            <a:avLst/>
          </a:prstGeom>
        </p:spPr>
      </p:pic>
      <p:pic>
        <p:nvPicPr>
          <p:cNvPr id="24" name="Picture 23"/>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292241" y="6200015"/>
            <a:ext cx="1728000" cy="801698"/>
          </a:xfrm>
          <a:prstGeom prst="rect">
            <a:avLst/>
          </a:prstGeom>
        </p:spPr>
      </p:pic>
      <p:pic>
        <p:nvPicPr>
          <p:cNvPr id="25" name="Picture 2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687492" y="3939663"/>
            <a:ext cx="2232000" cy="989500"/>
          </a:xfrm>
          <a:prstGeom prst="rect">
            <a:avLst/>
          </a:prstGeom>
        </p:spPr>
      </p:pic>
      <p:pic>
        <p:nvPicPr>
          <p:cNvPr id="29" name="Picture 28"/>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847298" y="6222864"/>
            <a:ext cx="1184401" cy="756000"/>
          </a:xfrm>
          <a:prstGeom prst="rect">
            <a:avLst/>
          </a:prstGeom>
        </p:spPr>
      </p:pic>
      <p:pic>
        <p:nvPicPr>
          <p:cNvPr id="34" name="Picture 33"/>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320126" y="6240864"/>
            <a:ext cx="1145058" cy="720000"/>
          </a:xfrm>
          <a:prstGeom prst="rect">
            <a:avLst/>
          </a:prstGeom>
        </p:spPr>
      </p:pic>
      <p:sp>
        <p:nvSpPr>
          <p:cNvPr id="36" name="TextBox 35"/>
          <p:cNvSpPr txBox="1"/>
          <p:nvPr/>
        </p:nvSpPr>
        <p:spPr>
          <a:xfrm>
            <a:off x="5608712" y="7032848"/>
            <a:ext cx="1585678" cy="400110"/>
          </a:xfrm>
          <a:prstGeom prst="rect">
            <a:avLst/>
          </a:prstGeom>
          <a:noFill/>
        </p:spPr>
        <p:txBody>
          <a:bodyPr wrap="square" rtlCol="0">
            <a:spAutoFit/>
          </a:bodyPr>
          <a:lstStyle/>
          <a:p>
            <a:r>
              <a:rPr lang="en-IN" sz="2000" dirty="0">
                <a:solidFill>
                  <a:srgbClr val="FF0000"/>
                </a:solidFill>
              </a:rPr>
              <a:t>Supported by</a:t>
            </a:r>
          </a:p>
        </p:txBody>
      </p:sp>
      <p:pic>
        <p:nvPicPr>
          <p:cNvPr id="39" name="Picture 38"/>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990017" y="7392992"/>
            <a:ext cx="804732" cy="936000"/>
          </a:xfrm>
          <a:prstGeom prst="rect">
            <a:avLst/>
          </a:prstGeom>
        </p:spPr>
      </p:pic>
      <p:pic>
        <p:nvPicPr>
          <p:cNvPr id="40" name="Picture 39"/>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1153152" y="4245663"/>
            <a:ext cx="1332000" cy="379550"/>
          </a:xfrm>
          <a:prstGeom prst="rect">
            <a:avLst/>
          </a:prstGeom>
        </p:spPr>
      </p:pic>
      <p:pic>
        <p:nvPicPr>
          <p:cNvPr id="42" name="Picture 41"/>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1521707" y="6024864"/>
            <a:ext cx="963445" cy="1152000"/>
          </a:xfrm>
          <a:prstGeom prst="rect">
            <a:avLst/>
          </a:prstGeom>
        </p:spPr>
      </p:pic>
      <p:sp>
        <p:nvSpPr>
          <p:cNvPr id="44" name="AutoShape 12" descr="Image result for gjep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pic>
        <p:nvPicPr>
          <p:cNvPr id="2" name="Picture 2" descr="IL&amp;FS Skills"/>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9186073" y="6456864"/>
            <a:ext cx="1508575" cy="28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7" cstate="email">
            <a:clrChange>
              <a:clrFrom>
                <a:srgbClr val="FFFDF1"/>
              </a:clrFrom>
              <a:clrTo>
                <a:srgbClr val="FFFDF1">
                  <a:alpha val="0"/>
                </a:srgbClr>
              </a:clrTo>
            </a:clrChange>
            <a:extLst>
              <a:ext uri="{28A0092B-C50C-407E-A947-70E740481C1C}">
                <a14:useLocalDpi xmlns:a14="http://schemas.microsoft.com/office/drawing/2010/main"/>
              </a:ext>
            </a:extLst>
          </a:blip>
          <a:stretch>
            <a:fillRect/>
          </a:stretch>
        </p:blipFill>
        <p:spPr>
          <a:xfrm>
            <a:off x="1763345" y="4857912"/>
            <a:ext cx="1829143" cy="1188000"/>
          </a:xfrm>
          <a:prstGeom prst="rect">
            <a:avLst/>
          </a:prstGeom>
        </p:spPr>
      </p:pic>
      <p:pic>
        <p:nvPicPr>
          <p:cNvPr id="20" name="Picture 19"/>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254532" y="4288588"/>
            <a:ext cx="1656000" cy="297229"/>
          </a:xfrm>
          <a:prstGeom prst="rect">
            <a:avLst/>
          </a:prstGeom>
        </p:spPr>
      </p:pic>
      <p:pic>
        <p:nvPicPr>
          <p:cNvPr id="26" name="Picture 25"/>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578644" y="5186295"/>
            <a:ext cx="1701105" cy="684000"/>
          </a:xfrm>
          <a:prstGeom prst="rect">
            <a:avLst/>
          </a:prstGeom>
        </p:spPr>
      </p:pic>
      <p:pic>
        <p:nvPicPr>
          <p:cNvPr id="43" name="Picture 42"/>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3697967" y="2856384"/>
            <a:ext cx="801693" cy="1080000"/>
          </a:xfrm>
          <a:prstGeom prst="rect">
            <a:avLst/>
          </a:prstGeom>
        </p:spPr>
      </p:pic>
      <p:pic>
        <p:nvPicPr>
          <p:cNvPr id="23" name="Picture 22"/>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1553860" y="4115968"/>
            <a:ext cx="2840321" cy="649580"/>
          </a:xfrm>
          <a:prstGeom prst="rect">
            <a:avLst/>
          </a:prstGeom>
        </p:spPr>
      </p:pic>
      <p:pic>
        <p:nvPicPr>
          <p:cNvPr id="27" name="Picture 26"/>
          <p:cNvPicPr>
            <a:picLocks noChangeAspect="1"/>
          </p:cNvPicPr>
          <p:nvPr/>
        </p:nvPicPr>
        <p:blipFill>
          <a:blip r:embed="rId32">
            <a:extLst>
              <a:ext uri="{28A0092B-C50C-407E-A947-70E740481C1C}">
                <a14:useLocalDpi xmlns:a14="http://schemas.microsoft.com/office/drawing/2010/main"/>
              </a:ext>
            </a:extLst>
          </a:blip>
          <a:stretch>
            <a:fillRect/>
          </a:stretch>
        </p:blipFill>
        <p:spPr>
          <a:xfrm>
            <a:off x="4222790" y="5175870"/>
            <a:ext cx="1619250" cy="704850"/>
          </a:xfrm>
          <a:prstGeom prst="rect">
            <a:avLst/>
          </a:prstGeom>
        </p:spPr>
      </p:pic>
      <p:pic>
        <p:nvPicPr>
          <p:cNvPr id="30" name="Picture 29">
            <a:extLst>
              <a:ext uri="{FF2B5EF4-FFF2-40B4-BE49-F238E27FC236}">
                <a16:creationId xmlns="" xmlns:a16="http://schemas.microsoft.com/office/drawing/2014/main" id="{04E8803E-84D1-3A4C-A2FF-DB03149E1BAF}"/>
              </a:ext>
            </a:extLst>
          </p:cNvPr>
          <p:cNvPicPr>
            <a:picLocks noChangeAspect="1"/>
          </p:cNvPicPr>
          <p:nvPr/>
        </p:nvPicPr>
        <p:blipFill>
          <a:blip r:embed="rId3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4595" y="4512568"/>
            <a:ext cx="1519701" cy="1433680"/>
          </a:xfrm>
          <a:prstGeom prst="rect">
            <a:avLst/>
          </a:prstGeom>
        </p:spPr>
      </p:pic>
      <p:pic>
        <p:nvPicPr>
          <p:cNvPr id="35" name="Picture 34">
            <a:extLst>
              <a:ext uri="{FF2B5EF4-FFF2-40B4-BE49-F238E27FC236}">
                <a16:creationId xmlns="" xmlns:a16="http://schemas.microsoft.com/office/drawing/2014/main" id="{085BEAA1-0F38-814C-8A5D-582BAF1863FC}"/>
              </a:ext>
            </a:extLst>
          </p:cNvPr>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6472342" y="5267594"/>
            <a:ext cx="1476000" cy="521402"/>
          </a:xfrm>
          <a:prstGeom prst="rect">
            <a:avLst/>
          </a:prstGeom>
        </p:spPr>
      </p:pic>
      <p:pic>
        <p:nvPicPr>
          <p:cNvPr id="1026" name="Picture 2" descr="Image result for hsbc logo"/>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6955964" y="3126384"/>
            <a:ext cx="2007435"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828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 design_3">
  <a:themeElements>
    <a:clrScheme name="Custom 5">
      <a:dk1>
        <a:srgbClr val="000000"/>
      </a:dk1>
      <a:lt1>
        <a:sysClr val="window" lastClr="FFFFFF"/>
      </a:lt1>
      <a:dk2>
        <a:srgbClr val="5E5E5E"/>
      </a:dk2>
      <a:lt2>
        <a:srgbClr val="DDDDDD"/>
      </a:lt2>
      <a:accent1>
        <a:srgbClr val="418AB3"/>
      </a:accent1>
      <a:accent2>
        <a:srgbClr val="A6B727"/>
      </a:accent2>
      <a:accent3>
        <a:srgbClr val="F69200"/>
      </a:accent3>
      <a:accent4>
        <a:srgbClr val="DF5327"/>
      </a:accent4>
      <a:accent5>
        <a:srgbClr val="FEC306"/>
      </a:accent5>
      <a:accent6>
        <a:srgbClr val="FFFF00"/>
      </a:accent6>
      <a:hlink>
        <a:srgbClr val="0563C1"/>
      </a:hlink>
      <a:folHlink>
        <a:srgbClr val="A5A5A5"/>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23722</TotalTime>
  <Words>1553</Words>
  <Application>Microsoft Office PowerPoint</Application>
  <PresentationFormat>A3 Paper (297x420 mm)</PresentationFormat>
  <Paragraphs>124</Paragraphs>
  <Slides>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Mangal</vt:lpstr>
      <vt:lpstr>Times New Roman</vt:lpstr>
      <vt:lpstr>Cover</vt:lpstr>
      <vt:lpstr>1_Slide design_3</vt:lpstr>
      <vt:lpstr>PowerPoint Presentation</vt:lpstr>
      <vt:lpstr>About Swades</vt:lpstr>
      <vt:lpstr>Impact across 4 Core Themes</vt:lpstr>
      <vt:lpstr>Volunteering Opportunities</vt:lpstr>
      <vt:lpstr>Swades Heroes – Community Ambassadors</vt:lpstr>
      <vt:lpstr>Few of Our Believers…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raza.sayed</dc:creator>
  <cp:lastModifiedBy>Swades- Sandra</cp:lastModifiedBy>
  <cp:revision>1613</cp:revision>
  <cp:lastPrinted>2017-06-13T06:31:37Z</cp:lastPrinted>
  <dcterms:created xsi:type="dcterms:W3CDTF">2013-01-14T08:47:26Z</dcterms:created>
  <dcterms:modified xsi:type="dcterms:W3CDTF">2018-08-10T10:46:12Z</dcterms:modified>
</cp:coreProperties>
</file>